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ink/ink1.xml" ContentType="application/inkml+xml"/>
  <Override PartName="/ppt/notesSlides/notesSlide76.xml" ContentType="application/vnd.openxmlformats-officedocument.presentationml.notesSlide+xml"/>
  <Override PartName="/ppt/ink/ink2.xml" ContentType="application/inkml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382" r:id="rId2"/>
    <p:sldId id="429" r:id="rId3"/>
    <p:sldId id="433" r:id="rId4"/>
    <p:sldId id="430" r:id="rId5"/>
    <p:sldId id="432" r:id="rId6"/>
    <p:sldId id="284" r:id="rId7"/>
    <p:sldId id="290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444" r:id="rId18"/>
    <p:sldId id="44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510" r:id="rId32"/>
    <p:sldId id="511" r:id="rId33"/>
    <p:sldId id="512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58" r:id="rId43"/>
    <p:sldId id="45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509" r:id="rId53"/>
    <p:sldId id="476" r:id="rId54"/>
    <p:sldId id="477" r:id="rId55"/>
    <p:sldId id="478" r:id="rId56"/>
    <p:sldId id="479" r:id="rId57"/>
    <p:sldId id="480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489" r:id="rId66"/>
    <p:sldId id="490" r:id="rId67"/>
    <p:sldId id="491" r:id="rId68"/>
    <p:sldId id="492" r:id="rId69"/>
    <p:sldId id="493" r:id="rId70"/>
    <p:sldId id="494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4" r:id="rId80"/>
    <p:sldId id="505" r:id="rId81"/>
    <p:sldId id="506" r:id="rId82"/>
    <p:sldId id="507" r:id="rId83"/>
    <p:sldId id="508" r:id="rId84"/>
    <p:sldId id="353" r:id="rId85"/>
    <p:sldId id="354" r:id="rId8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72"/>
    <p:restoredTop sz="94631"/>
  </p:normalViewPr>
  <p:slideViewPr>
    <p:cSldViewPr snapToGrid="0" snapToObjects="1">
      <p:cViewPr varScale="1">
        <p:scale>
          <a:sx n="146" d="100"/>
          <a:sy n="146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7T15:32:04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9053 0 24575,'-33'13'0,"-7"1"0,16-3 0,-31 15 0,27-17 0,-26 22 0,21-16 0,-18 13 0,-5 2 0,2-8 0,-8 11 0,18-16 0,-8 14 0,19-17 0,-17 14 0,14-13 0,-17 13 0,12-12 0,8 2 0,-7 2 0,16-7 0,-1 4 0,-25 25 0,2-4 0,-3 8 0,5-10 0,18-14 0,3-3 0,-10 8 0,19-16 0,-5 10 0,11-11 0,-11 11 0,10-5 0,-10 1 0,8 4 0,-8-4 0,4 5 0,1-5 0,-21 28 0,22-23 0,-12 18 0,10-11 0,9-10 0,-9 5 0,6-3 0,2-11 0,-7 11 0,5-5 0,-10 1 0,3 4 0,1-4 0,-4 5 0,-9 13 0,5-10 0,-12 18 0,19-19 0,-17 19 0,20-24 0,-13 14 0,20-23 0,-3 11 0,-4-5 0,-2 1 0,-1 4 0,-29 31 0,30-28 0,-35 51 0,41-60 0,-10 25 0,4-15 0,4-1 0,-5 7 0,8-15 0,-18 17 0,5-11 0,-13 14 0,15-10 0,-16 20 0,16-22 0,-22 41 0,23-35 0,-3 34 0,8-20 0,0 9 0,-6 17 0,5-21 0,-5 22 0,13-38 0,-4 6 0,3 5 0,-5 1 0,0-1 0,0-5 0,-5-6 0,1 3 0,0-10 0,-1-2 0,7-7 0,-3-1 0,5 4 0,0-4 0,-3 15 0,2-7 0,-9 16 0,7-16 0,-4 1 0,6-5 0,-4-3 0,4-1 0,-10 4 0,11-10 0,-27 35 0,27-23 0,-21 25 0,24-16 0,1 2 0,-1 0 0,1 6 0,5 23 0,-9-27 0,3 32 0,1-49 0,-4 7 0,4-5 0,-4-4 0,-2 15 0,1-6 0,3 5 0,3 1 0,1-13 0,-1 12 0,0-21 0,-10 22 0,8-19 0,-21 52 0,20-46 0,-9 55 0,11-43 0,4 14 0,-4-5 0,2-21 0,4 12 0,-17-6 0,14-6 0,-14 12 0,11-14 0,-4 0 0,-3 24 0,7-19 0,-5 15 0,10-16 0,-7-10 0,7 11 0,-6-11 0,1 11 0,-3-11 0,-7 10 0,5-4 0,-7 26 0,6-15 0,3 23 0,4-25 0,-1 14 0,5-21 0,-6 12 0,7-14 0,-3 0 0,-3 4 0,-3-10 0,-2 11 0,6-5 0,0 26 0,10-15 0,13 48 0,4-36 0,3 18 0,-7-26 0,-12-15 0,-1 5 0,-5-11 0,0 10 0,0-10 0,-5 11 0,4-5 0,-4 6 0,5-6 0,0 5 0,0-11 0,-5 10 0,4-3 0,-10 13 0,9-11 0,-9 10 0,10 6 0,-4-14 0,5 28 0,-5-31 0,4 7 0,-4-4 0,5-11 0,-5 10 0,4-4 0,-4 7 0,5 7 0,0-5 0,-4-1 0,3-3 0,-8-5 0,8 0 0,-11 24 0,10-19 0,-9 15 0,10-15 0,-3 3 0,-1 1 0,4 6 0,-10-1 0,4-5 0,-8 29 0,4-26 0,-4 26 0,2-21 0,5 0 0,2 6 0,6-21 0,-5 11 0,4 7 0,-4-15 0,-2 39 0,5-45 0,-6 45 0,8-46 0,-7 50 0,5-34 0,-5 18 0,7-17 0,-6 0 0,4-7 0,-4 15 0,6-14 0,0 5 0,0 1 0,0-13 0,0 12 0,0-6 0,0 1 0,0 5 0,0-14 0,0 35 0,0-19 0,0 15 0,5-17 0,-4-21 0,4 12 0,-5-5 0,0 0 0,0 5 0,0 15 0,-5 9 0,4 10 0,-4 7 0,5-32 0,0 19 0,0-31 0,0 21 0,0-14 0,-6 14 0,4-15 0,-4 16 0,6 4 0,-4-15 0,3 31 0,-9-30 0,2 22 0,-10-1 0,9-7 0,-10 19 0,17-34 0,-5 31 0,7-30 0,0 22 0,0-19 0,0 6 0,0-20 0,-7 29 0,0-27 0,-8 30 0,8-27 0,1 15 0,6-14 0,-5 24 0,4-14 0,-4 2 0,5-8 0,-7 7 0,5-15 0,-6 39 0,8-31 0,0 9 0,0-9 0,0 6 0,0-15 0,-4 19 0,2-22 0,-3-1 0,5 4 0,0-10 0,-5 11 0,-1-1 0,-5 3 0,5 22 0,1-24 0,0 20 0,4-17 0,-4 1 0,5 14 0,0-15 0,0 1 0,-5-4 0,4 3 0,-4 1 0,5-1 0,0-3 0,-4-11 0,3 10 0,-8-3 0,4-1 0,-1 4 0,2 6 0,4-1 0,0 1 0,0 3 0,-5-11 0,4 7 0,-4-4 0,0-5 0,4 0 0,-9 4 0,9-3 0,-8-1 0,8 4 0,-8-4 0,4 0 0,0 5 0,-3-11 0,2 11 0,1-5 0,-5 6 0,9-6 0,-9 5 0,4-5 0,0 6 0,1-6 0,0 5 0,0-11 0,-1 10 0,-3-4 0,4 1 0,-1 3 0,-1-10 0,1 11 0,1-5 0,-4 0 0,8 5 0,-7-11 0,7 10 0,-6-10 0,6 19 0,-8-10 0,8 11 0,-4-13 0,5 3 0,0-10 0,0 5 0,-4-7 0,-2 7 0,1 1 0,-5 6 0,5-10 0,0 2 0,1-9 0,4 9 0,0-4 0,-4 5 0,3-1 0,-7-4 0,3 11 0,-4-11 0,-1 4 0,0 1 0,2-5 0,-8 10 0,5-4 0,-10 7 0,8-1 0,-2-6 0,9 5 0,-2-5 0,3 0 0,-1 4 0,-2-10 0,3 5 0,-3-7 0,-2 7 0,0 1 0,4 6 0,-3-6 0,8 5 0,-6-11 0,2 4 0,-5 1 0,-5-4 0,3 10 0,-9-4 0,10-1 0,-10 5 0,10-5 0,-5 6 0,5 0 0,1-5 0,0-3 0,-13 3 0,9 0 0,-15 2 0,16 2 0,-2-10 0,9 10 0,-16-9 0,8 0 0,-17-1 0,15-6 0,-5 6 0,5-6 0,0 3 0,-5-2 0,5 4 0,-1-4 0,-3 4 0,3-4 0,1 0 0,-24 14 0,19-17 0,-15 16 0,15-18 0,-3 9 0,5-9 0,-10 5 0,13-6 0,0 0 0,-5 5 0,-15-3 0,9 7 0,-23-7 0,31 3 0,-10-5 0,19 3 0,-11-2 0,5 3 0,-15-4 0,7 0 0,-7 5 0,15-4 0,-5 4 0,-15-5 0,9 0 0,-24 6 0,27-4 0,-15 4 0,20-6 0,-10 0 0,19 0 0,-11 0 0,5 0 0,0 0 0,-34 0 0,17 0 0,-21 0 0,15 0 0,15 0 0,-16 0 0,22 0 0,-11 0 0,4 0 0,0 0 0,1 0 0,3 0 0,-15 0 0,15 0 0,-19 0 0,15 0 0,-18 0 0,8 0 0,0 0 0,14 0 0,11 0 0,-11 0 0,-14 0 0,14 0 0,-20 0 0,16 0 0,-19 0 0,15 0 0,-31 0 0,45 0 0,-44 0 0,30 0 0,-14 0 0,18 0 0,4 0 0,-14 0 0,-1 0 0,-8 0 0,4 0 0,-33 0 0,21 0 0,-29 0 0,39 0 0,9 0 0,-10 0 0,17 0 0,-17 0 0,19 0 0,-26 0 0,4 0 0,-8 0 0,1 0 0,11 0 0,9 0 0,-6 0 0,15 0 0,-1-4 0,-15 3 0,25-7 0,-26 8 0,17-4 0,-1 4 0,-25 0 0,22 0 0,-13 0 0,24 0 0,-12 0 0,11 0 0,-7 0 0,4 0 0,5 0 0,-6 0 0,-9 0 0,13 0 0,-6 0 0,16 0 0,-7 0 0,-1 0 0,0 0 0,-5 0 0,-4 0 0,7-4 0,-11 3 0,4-3 0,1 4 0,-16 0 0,16 0 0,-1 0 0,-15 0 0,25 0 0,-20 0 0,21 0 0,-2 0 0,-7 0 0,7 0 0,-5 0 0,5 0 0,-6 0 0,-9 0 0,7 0 0,-7 0 0,0 0 0,13 0 0,-12 0 0,20 0 0,-11 0 0,11 4 0,-10-3 0,4 3 0,-1-4 0,-3 0 0,10 0 0,-11 0 0,5 0 0,-7 0 0,7 0 0,-5 0 0,11 0 0,-10 0 0,10 0 0,-11 0 0,11 0 0,-1 0 0,7 0 0</inkml:trace>
  <inkml:trace contextRef="#ctx0" brushRef="#br0" timeOffset="21958">26649 3312 24575,'-38'-7'0,"10"1"0,-1 6 0,10 0 0,-12 0 0,15 0 0,-5 0 0,5 0 0,0 0 0,1 0 0,1-5 0,-2 3 0,-26-3 0,-5 5 0,-8 0 0,2 0 0,-13 0 0,7 0 0,-9 0 0,15 0 0,12 0 0,-1 7 0,9-6 0,-16 5 0,28-2 0,-18-3 0,29 3 0,-44-4 0,36 0 0,-45 0 0,25 0 0,-6 0 0,0 4 0,5-2 0,20 3 0,-29 0 0,34-4 0,-25 4 0,22-5 0,1 0 0,-24 0 0,19 0 0,-30 0 0,23 3 0,-4-2 0,12 3 0,0-4 0,-16 0 0,15 0 0,-39 0 0,45 0 0,-25 5 0,15-4 0,0 4 0,-14 1 0,15 1 0,-7 0 0,-10 3 0,20-9 0,-27 4 0,30 0 0,-7-4 0,4 4 0,5-5 0,0 4 0,-15-3 0,13 3 0,-8-1 0,5-2 0,11 3 0,-11-4 0,5 0 0,0 4 0,-5-3 0,-4 2 0,1-3 0,-1 4 0,4-3 0,11 3 0,-10-4 0,3 0 0,-5 5 0,6-4 0,-5 4 0,5-5 0,-6 5 0,6-4 0,-5 4 0,-4 1 0,1-4 0,-1 4 0,4-1 0,11-4 0,-11 4 0,11-2 0,-11-2 0,5 3 0,-6 1 0,0-4 0,-1 9 0,7-9 0,-5 9 0,11-5 0,-10 6 0,3-6 0,1 4 0,-4-4 0,10 4 0,-11-3 0,5 3 0,-1-4 0,-3 0 0,3 4 0,-5-3 0,6 0 0,-5 4 0,11-5 0,-11 1 0,11 1 0,-4-2 0,-1 5 0,5-2 0,-11 8 0,5 0 0,-1 6 0,-4 1 0,8-1 0,-8-5 0,9 4 0,-9-9 0,10 3 0,-5 1 0,7-6 0,-3 19 0,2-11 0,2 13 0,0-15 0,2 5 0,-9-5 0,2 6 0,-2-6 0,9-1 0,-2-1 0,3-4 0,-1 11 0,-2-11 0,2 10 0,1 5 0,-5-1 0,9 1 0,-4 15 0,5-25 0,-5 25 0,4-30 0,-4 11 0,5-11 0,0 11 0,-4-11 0,3 10 0,-6-10 0,6 11 0,-3-5 0,4 6 0,0-6 0,0 5 0,0-5 0,0 0 0,0 5 0,0 14 0,4-14 0,-3 20 0,2-31 0,2 10 0,-3-10 0,3 11 0,-5-5 0,0 0 0,0 5 0,0-5 0,0 0 0,0 4 0,0-3 0,0 5 0,0 0 0,0-6 0,0 13 0,0-11 0,0 13 0,0-15 0,0 5 0,0-11 0,0 11 0,0-5 0,0 6 0,0 0 0,0-6 0,0 5 0,0-11 0,0 10 0,0-10 0,0 5 0,0-1 0,0-4 0,0 11 0,0-5 0,-5 6 0,3 1 0,-3-7 0,5 4 0,0-4 0,0 0 0,0 5 0,0-5 0,0 6 0,0 1 0,-3-7 0,2 4 0,-3-10 0,4 11 0,-4-11 0,3 4 0,-3-5 0,-1 5 0,4-4 0,-9 11 0,9-11 0,-9 11 0,5-11 0,-5 4 0,2-5 0,-7 5 0,-1 2 0,-1 6 0,1 1 0,0-6 0,4-2 0,-8 0 0,3-3 0,-5 4 0,0 0 0,6-5 0,-5 9 0,11-10 0,-5 5 0,7-7 0,-1-3 0,-5 4 0,-11 4 0,5 5 0,-9 2 0,11-4 0,2-7 0,2-3 0,5 2 0,1-4 0,-7 6 0,-1 0 0,-7 1 0,7-1 0,-5 1 0,11-6 0,-10 4 0,10-7 0,-11 7 0,5-2 0,-7 4 0,1 0 0,0-5 0,6 2 0,-5-2 0,-4 12 0,1-10 0,-7 9 0,15-12 0,1 1 0,7-3 0,-1-3 0,-6 5 0,-9 3 0,5-2 0,-10 5 0,13-5 0,-6 0 0,5 3 0,-3-8 0,3 8 0,1-4 0,-5 0 0,11 3 0,-10-2 0,10-1 0,-5 0 0,7-2 0,-7-2 0,-1 3 0,-26 11 0,21-12 0,-39 27 0,45-27 0,-25 12 0,30-11 0,-11-3 0,11 3 0,-11-4 0,5 0 0,-6 4 0,-9-2 0,6 3 0,-6-5 0,15 0 0,-5 5 0,5-4 0,-10 4 0,9-5 0,-8 0 0,9 0 0,-15 0 0,7 0 0,-7 0 0,15 3 0,-5-2 0,5 3 0,0-4 0,-5 0 0,-4 0 0,1 0 0,-11 5 0,12-4 0,3 4 0,-1-5 0,11 0 0,-11 0 0,11 0 0,-10 0 0,4 0 0,-7 0 0,1 0 0,0 0 0,5 0 0,-3 0 0,10 0 0,-11 5 0,-4-4 0,1 4 0,-1-5 0,4 5 0,5-4 0,-15 4 0,7-5 0,-7 5 0,9-4 0,5 8 0,-23-1 0,25 2 0,-45 5 0,45-9 0,-25 6 0,15-5 0,7 0 0,-11-1 0,12-6 0,-5 0 0,6 0 0,-5 0 0,11 4 0,-30-3 0,19 2 0,-15 1 0,15-3 0,-4 3 0,1-4 0,-7 0 0,15 4 0,-5-3 0,11 2 0,-11-3 0,5 0 0,0 4 0,-15-3 0,19 3 0,-19 1 0,21-4 0,-11 4 0,5-5 0,-6 5 0,6-4 0,-5 9 0,5-9 0,0 8 0,-5-4 0,5 0 0,0 4 0,-5-8 0,11 3 0,-11 1 0,5-4 0,0 4 0,-14 1 0,3 2 0,-6 4 0,3-4 0,-1 9 0,12-14 0,-10 9 0,19-8 0,-11-3 0,11 2 0,-11-3 0,11 4 0,-10-3 0,3 8 0,-5-8 0,0 9 0,6-9 0,-5 9 0,5-9 0,0 8 0,-5-8 0,11 6 0,-11-6 0,11 7 0,-5-4 0,1 6 0,-2 0 0,-7-4 0,7 2 0,-5-2 0,11 3 0,-11-3 0,5 3 0,-6-3 0,6 4 0,-25 3 0,27-4 0,-27 4 0,31-4 0,-11-3 0,11 1 0,-10-1 0,3 4 0,1 0 0,-4 1 0,3 4 0,-5-3 0,6 3 0,-5-10 0,11 3 0,-11-2 0,5 4 0,-1 6 0,-4-4 0,3 9 0,-4-4 0,0 0 0,4 4 0,-3-8 0,10 2 0,-10 0 0,11-5 0,-10 6 0,3-6 0,0 6 0,-4-4 0,4 9 0,0-10 0,-3 10 0,10-11 0,-11 10 0,5-8 0,-7 4 0,1-5 0,6-1 0,-5 5 0,11-5 0,-11 11 0,5-5 0,0 0 0,-5 5 0,5-5 0,0 0 0,-5 5 0,5-10 0,-6 10 0,4-4 0,3-1 0,0 5 0,5-11 0,-6 10 0,6-4 0,0 0 0,-1 5 0,-4-10 0,3 10 0,-9-4 0,9-1 0,-11 14 0,16-18 0,-10 17 0,12-19 0,-11 11 0,6-11 0,-11 10 0,11-10 0,-10 11 0,8-5 0,-2 0 0,-2 5 0,5-5 0,-11 6 0,5 0 0,0 0 0,2-6 0,4 5 0,1-5 0,0 0 0,4-1 0,-8-1 0,8-4 0,-15 11 0,5-5 0,-11 26 0,9-15 0,-5 23 0,11-17 0,4-6 0,-3 2 0,6-19 0,-11 6 0,0-6 0,0 0 0,-5 5 0,5 1 0,0 1 0,0 3 0,7-10 0,-7 11 0,5-5 0,-10 6 0,9 0 0,-3-6 0,4 5 0,-4-10 0,2 10 0,-8-4 0,9 6 0,-9-1 0,7 9 0,-2-7 0,8 1 0,-1-5 0,-3-9 0,0 10 0,-9-8 0,9 8 0,0-4 0,4-1 0,2 5 0,1-11 0,-5 10 0,9-10 0,-14 6 0,7-1 0,-8 2 0,-16 30 0,16-19 0,-15 12 0,21-25 0,2-7 0,-1 1 0,1-1 0,-1 1 0,-8 14 0,7-11 0,-13 17 0,13-19 0,-1 4 0,3-9 0,3 3 0,-3-4 0,-19 23 0,13-8 0,-19 11 0,20-10 0,-2-12 0,6 5 0,-15 1 0,6-3 0,-7 7 0,5-3 0,3-4 0,0 10 0,-4-8 0,10 2 0,-4-6 0,1 1 0,-3 0 0,1-1 0,-5 2 0,5-1 0,0 0 0,1 0 0,7-6 0,-7 5 0,-1-3 0,-6 5 0,6-5 0,-5 4 0,5-4 0,0 0 0,-5 4 0,11-9 0,-11 4 0,11-1 0,-11-3 0,5 8 0,-6-8 0,-1 9 0,7-9 0,2 4 0,5-1 0,1-3 0,-16 8 0,6-7 0,-7 8 0,11-9 0,5 2 0,1-3 0,-7 5 0,5-3 0,-5 3 0,7-5 0,-7 0 0,-1 4 0,0 1 0,-5 6 0,11-2 0,-11 2 0,5-1 0,-6-4 0,6 2 0,-5-2 0,5-1 0,-7 5 0,7-5 0,-4 1 0,10-2 0,-11 0 0,11 1 0,-11 1 0,5 3 0,-7-8 0,1 9 0,6-9 0,-5 9 0,5-4 0,0 0 0,-5 4 0,11-9 0,-11 4 0,5 0 0,0-4 0,-5 4 0,5-5 0,0 0 0,-5 5 0,5-4 0,0 8 0,-5-8 0,5 3 0,-6-4 0,-1 0 0,7 4 0,-5-4 0,5 4 0,-6 1 0,6-4 0,-5 4 0,11-5 0,-5 0 0,1 5 0,-3-4 0,-5 4 0,0 0 0,0-4 0,5 4 0,-3 0 0,10-4 0,-11 4 0,5-5 0,-1 0 0,-3 0 0,4 5 0,-1-3 0,-3 2 0,-16 4 0,15-6 0,-20 5 0,31-7 0,-4 0 0,5 0 0,-5 0 0,-11 0 0,0 0 0,-5 0 0,13 4 0,-3-3 0,10 6 0,-5-6 0,6 7 0,-5-8 0,-2 4 0,-7 1 0,1-4 0,6 4 0,-5-5 0,5 0 0,0 0 0,1 0 0,1 0 0,-3 0 0,-5 0 0,0 0 0,-1 0 0,7 0 0,-5 0 0,11 0 0,-4 0 0,5 4 0,1 1 0,-1 3 0,-5 2 0,-2 5 0,-7 2 0,1 5 0,6-6 0,-5 0 0,11-11 0,-11 0 0,11-5 0,-5 0 0,-8-7 0,5 6 0,-7-9 0,11 9 0,-1-3 0,-1 4 0,-7 0 0,1 0 0,6 0 0,-5 0 0,5 0 0,0-4 0,-5 4 0,5-9 0,0 4 0,-5-1 0,5-3 0,-15 8 0,7-9 0,-1 9 0,10-4 0,7 5 0,-1-4 0,-5 3 0,4-3 0,-11 4 0,11-3 0,-1-2 0,-3-10 0,-7 9 0,3-8 0,-5 9 0,-1-5 0,6-1 0,-13 4 0,15-2 0,-5 3 0,11-3 0,-1-6 0,3-2 0,7 1 0,-9-4 0,8 3 0,-6 1 0,-52 5 0,38 8 0,-48 7 0,60-2 0,-11 3 0,11-5 0,-11 0 0,5 0 0,-6 5 0,-20 3 0,21-1 0,-19 5 0,23-11 0,1 8 0,-4-3 0,9 3 0,-9-4 0,4 4 0,-15-2 0,6 5 0,-6 0 0,15-6 0,-5 4 0,11-9 0,-10 9 0,10-9 0,-5 4 0,6-5 0,-25 0 0,13 0 0,-15 0 0,7 0 0,11 0 0,-7 0 0,4-5 0,-14 4 0,7-4 0,-7 5 0,-6 0 0,20 0 0,-29 0 0,17 0 0,0 0 0,8 4 0,-4-3 0,10 2 0,-5-3 0,3 0 0,5 0 0,-7 0 0,1 0 0,-9 0 0,-13 0 0,0 0 0,0 5 0,4-3 0,7 3 0,-3-5 0,4 0 0,12 0 0,5 0 0,1 0 0,-3 0 0,-5 4 0,0-2 0,0 3 0,5-5 0,-3 0 0,3 0 0,1 3 0,2-2 0,5 3 0,-6-4 0,-9 0 0,-1 0 0,-14 0 0,14 0 0,1 0 0,3 5 0,11-4 0,-5 4 0,7-5 0,-7 0 0,-1 0 0,0 0 0,1 0 0,0 0 0,5 0 0,-4 0 0,-9 0 0,4 0 0,-5 0 0,3 0 0,11 0 0,-5 0 0,10-4 0,2 3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7T15:33:05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17218 465 24575,'-15'-16'0,"-4"0"0,3 1 0,-7 3 0,1-4 0,6 6 0,-13-8 0,10 11 0,-12-11 0,-10 10 0,5 1 0,-28-8 0,28 13 0,-38-14 0,34 14 0,-26-6 0,25 1 0,8 6 0,-7-5 0,-4-2 0,15 7 0,-31-14 0,12 7 0,-20-1 0,5 3 0,19 1 0,4 3 0,22-3 0,-20-1 0,20 5 0,-13-10 0,15 9 0,-14-9 0,12 10 0,-42-13 0,22 12 0,-25-5 0,21 7 0,9 0 0,-6 0 0,21 0 0,-12-5 0,20 4 0,-10-9 0,3 4 0,1-1 0,-5 2 0,5 5 0,-6 0 0,6 0 0,-5 0 0,5 0 0,0 0 0,-5-4 0,5 2 0,0-3 0,-25-2 0,20 5 0,-40-13 0,25 13 0,-17-11 0,12 11 0,-1-4 0,9 6 0,9 0 0,3 0 0,11 0 0,-11-5 0,5 4 0,-7-9 0,-7 9 0,5-4 0,-6 5 0,0 0 0,-11 0 0,-3 0 0,3 0 0,2 0 0,16 0 0,-16 0 0,7 0 0,0 0 0,8-4 0,-15 3 0,19-3 0,-29-2 0,6 5 0,-25-6 0,10 7 0,-31 0 0,-1 0 0,4 0 0,-1 0 0,11 0 0,30 7 0,-19-6 0,13 5 0,9-6 0,-9 0 0,12 0 0,14 0 0,-3 0 0,14 0 0,-15 0 0,7 0 0,-15 0 0,4 0 0,-7 0 0,-25 0 0,8 0 0,-9 0 0,15-6 0,11 5 0,-10-6 0,16 7 0,-14-6 0,13 5 0,-17-6 0,21 7 0,-27 0 0,30 0 0,-33 0 0,18 0 0,-18 0 0,-6 0 0,10 0 0,-31 9 0,42-7 0,-29 7 0,9-1 0,9-6 0,-31 16 0,12-16 0,-19 6 0,20-8 0,-14 0 0,19 0 0,0 0 0,-18 0 0,42 0 0,-42 0 0,31 0 0,-34 0 0,10 0-448,-14 0 448,14 0 0,3 0 0,1 0 0,17 0 0,-2 0 0,10 4 0,0 1 0,-16-4 0,1 0 0,-27 8 0,-1-1 0,14-6 0,-10 7 0,10-9 0,27 0 0,-3 0 0,-7 0 0,-3 0-823,-10 0 1,0 0 822,0 0 0,3 0 0,7 0 0,3 0-410,9 0 1,1 0 409,0 0 0,0 0 0,6 0 0,0 0 0,-7 0 0,1 0 0,-40 0 0,13 0-74,3 0 74,14 0 391,-1 0-391,12 0 1600,2 0-1600,12 0 909,-1 0-909,-40 0 0,6 0 0,-12 6 0,-3-4-677,3 4 677,39-6 0,-2 0 0,-48 0 0,6 8 0,10-6 0,-14 7 0,1-9 0,24 0 0,18 1 0,-1-2 0,-38-9 0,-1 8 0,40-3 0,1 0 0,-19-4 0,-24 7 0,-1-7 0,1 9 0,24 0-336,-19 0 336,19 0 0,0 0 0,6 0 0,25 0 0,-19 0 0,-5 0 0,-22 0-1013,-5 0 0,-5 0 1013,26 0 0,2 0 0,-8 0 0,-1 0 0,3 0 0,-1 0 0,1 0 0,0 0 0,6 0 0,1 0 0,-1 0 0,3 0 0,-22 0 0,22 0 671,25 0-671,14 0 313,-11 0-313,20 0 2141,-33 0-2141,-5 5 0,-7 0 0,8-3 0,-4-1-884,-36 3 0,-3 1 884,29 0 0,1 0 0,-18 2 0,3 0 0,28-1 0,3 0-93,-1 0 1,3-1 92,-27 4 0,29-7 0,-29 7 0,33-9 0,-9 0 0,-42 7 0,39-5 0,-39 11 0,29-11 1122,-22 14-1122,38-15 0,0 0 0,-1 8 0,3-1 196,-32-6-196,13 5 0,-12 2 0,20-7 0,-18 7 0,-10-1 0,-1 3 0,-2 0 0,13 5 0,8-15 0,10 7 0,-31 0 0,18 3 0,-25 8 0,25-2 0,-18 2 0,42 1 0,-42 1 0,42-1 0,-18-4 635,14-1-635,-11 12 0,6-9 0,5 7 0,13-12 0,14-2 0,-18 19 0,24-16 0,-14 14 0,-8 3 0,4-8 0,-5 10 0,12-15 0,2 9 0,8-7 0,-12 18 0,24-15 0,0-3 0,3 1 0,4-5 0,-4 15 0,5-7 0,0 1 0,0 15 0,-4-25 0,-2 25 0,-3-30 0,-21 35 0,15-23 0,-21 25 0,25-31 0,-5 5 0,11-11 0,-10 10 0,7-4 0,-3 7 0,-6 7 0,9-5 0,-18 14 0,18-14 0,-8-1 0,15-3 0,-3-11 0,4 10 0,0-10 0,0 11 0,0-5 0,4 0 0,2 5 0,4-5 0,0 0 0,5 5 0,-3-5 0,17 8 0,-16-7 0,17 1 0,-6-1 0,1-9 0,5 10 0,-14-13 0,5 5 0,-5 0 0,0 0 0,13 2 0,-15 3 0,15-1 0,8 4 0,-16-7 0,19 2 0,-24-3 0,0-4 0,5 4 0,-5-4 0,0 4 0,5 0 0,-11-5 0,11 5 0,14-1 0,-8 2 0,24 4 0,-27-8 0,40 7 0,-25-5 0,27 7 0,-33-9 0,-9 0 0,16 0 0,-19-5 0,30 5 0,-18-7 0,19 0 0,3 8 0,25-7 0,-21 7 0,7-8 0,-34 0 0,22 0 0,-6 0 0,-4 0 0,16 0 0,-45 0 0,25 0 0,-4 0 0,24 0 0,23 0 0,13-9-1141,-13 7 1141,-3-7 0,-21 3 0,-20 5 0,-12-6 0,-19 7 0,15 0 0,28 0 1141,-3 0-1141,29 0 0,-9-8 0,-9 0 0,31-20 0,-31 10 0,1-6 0,-10 10 0,-32 7 0,6 1 0,-1 6 0,-5 0 0,32 0 0,-3 0 0,33-9 0,-22 7 0,19-7 0,-33 3 0,9 5 0,-12-12 0,12 12 0,-9-5 0,8 6 0,-10 0 0,10 0 0,-7-6 0,7 4 0,1-4 0,15 6 0,15-9-503,-18 3 1,1-1 502,25-4 0,-27 1 0,0 0 0,19-1 0,-14 2 0,1-1 0,13-7-161,-15 11 1,-3 2 160,-18-2 0,19 6 0,-24 0 0,10 0 0,3 0 0,12-8 0,-12 6 0,22-14 0,11 4 588,-1 1-588,8-6 0,-29 15 331,-10-5-331,6 7 0,-18 0 0,18 0 0,-17 0 0,18 0 407,6-9-407,-11 1 0,33-11 0,-44 5 0,43-5 0,-42 11 0,18-7 0,-25 13 0,-8-9 0,7 10 0,-22-4 0,21 5 0,-1 0 0,-1 0 0,38 0 0,-36-6 0,51 4 0,-42-10 0,18 4 0,-1-8 0,-17 1 0,28 0 0,-47 8 0,10 2 0,-29 5 0,11 0 0,14 0 0,-8 0 0,24 0 0,-7 0 0,11 0 0,25 0 0,-22 0 0,32-9 0,-42 7 0,6-2 0,1-1 0,-3 5 0,18 0 0,-22 0 0,-33 0 0,45-7 0,-19 5 0,38-14 0,-20 14 0,31-7 0,-42 3 0,18 5 0,-25-5 0,12 6 0,9 0 0,6 0 0,19-9 0,-4 7-668,14-7 668,-1 9 0,1-8 0,-15 5 0,-13-11 0,-16 12 0,-20-4 0,6 0 0,-15 4 0,27-4 0,27 6 0,-4 0 0,-17 0 0,-2 0 0,3 0 0,-5 0 0,1 0 0,8 0 0,34 0 0,-17 0 0,-20 0 668,7 0-668,-25 0 0,12 0 0,15 0 0,15 0 0,-14 0 0,2 0 0,-18 0 0,1 0-270,16 0 0,-1 0 270,14 0 0,-14 0 0,-6 0 0,-19-6 0,33 4 0,-29-10 0,29 10 0,-9-4 540,-9 0-540,7 5 0,15-6 0,14 7 0,-43 0 0,-1 0 0,47 0 0,-18 0 0,-10 0 0,9 0 0,-23 0 0,-4 0 0,-10-6 0,10 5 0,-8-6 0,9 7 0,18 0 0,2 0 0,15 0 0,-19 0 0,-17 7 0,14-6 0,-18 5 0,3-5 0,4-2 0,21 1 0,23 0-641,-6 0 641,-10 0 0,13 0 0,0 0 0,-24 0 0,19 0 0,-14 0 0,7 0 0,1 0 0,-30 0 0,22 0 0,-30 0 0,19 6 0,-13-4 0,-9 4 0,33 3 0,-30-7 641,30 14-641,-8-6 0,-11 0 0,27-2 0,-28-8 0,6 0 0,-11 0 0,-25 0 0,22 0 0,-20 0 0,35 0 0,-35 0 0,31 0 0,-30 0 0,22 6 0,19-4 0,-22 10 0,22-10 0,-38 4 0,6 0 0,5-5 0,0 6 0,0-3 0,-5-2 0,-6 3 0,20-5 0,-9 0 0,-6 3 0,11-2 0,-20 3 0,35 3 0,-2 1 0,6 1 0,-5 3 0,-10-10 0,-20 4 0,6-6 0,-6 0 0,19 0 0,-22 0 0,19 0 0,-31 0 0,6 0 0,17 0 0,-20-5 0,14 4 0,6-4 0,9-2 0,19 5 0,-13-6 0,-5 8 0,-33 0 0,11 0 0,-4 0 0,-7 0 0,11 0 0,-13-5 0,6 4 0,1-4 0,11 1 0,-15 3 0,8-2 0,-12 3 0,-5-4 0,19-3 0,9-6 0,-3 5 0,1 1 0,-22 7 0,1 0 0,-5 0 0,4 0 0,-5-4 0,5 3 0,-4-7 0,23-15 0,-14 9 0,10-13 0,-9 16 0,-10 2 0,5 3 0,-6-7 0,6 0 0,2-9 0,-4 0 0,-3-1 0,-10 7 0,0-4 0,0 9 0,0-9 0,0 4 0,0-7 0,0 7 0,0-5 0,0 11 0,-5-11 0,3 5 0,-7-6 0,7 6 0,-3-5 0,5 5 0,0 0 0,-3 1 0,2 0 0,-7 5 0,7-4 0,-3 5 0,-1-5 0,-1-3 0,-6-13 0,5 11 0,-4-10 0,6 19 0,-1-11 0,-1 11 0,1-11 0,1 5 0,-5-6 0,4 0 0,-1-1 0,-1 7 0,2-5 0,1 11 0,-5-10 0,5 10 0,-1-5 0,-3 0 0,4 5 0,-6-11 0,-4 10 0,-21-15 0,14 18 0,-12-11 0,26 14 0,-7-4 0,-1-1 0,-6-1 0,-1 4 0,1 3 0,0 4 0,6 0 0,5 0 0,7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235DA-2645-B848-8AAB-7F81CB5798CF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EFA0E-BC5F-DE4B-95F3-50DA9C45064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18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446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320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141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96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797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96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917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87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18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734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304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038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445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070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797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417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254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9126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28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826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364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31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4627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019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34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871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492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712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83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59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469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64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51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35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07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583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541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763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8054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947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422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95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51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563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970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15752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0054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8056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5997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2319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11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157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9741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6140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58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393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8618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68443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8859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81014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52396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404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0986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4369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653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2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4298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497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762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9703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2708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71989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3163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29797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7728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15572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35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34035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6782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9957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4886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2862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2495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273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58800" y="466725"/>
            <a:ext cx="7986713" cy="4494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F6CF2-AA75-457E-820B-85B5C07CD9D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57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7CE0D-9434-D041-A49C-2474E32CE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E111D3-AD27-4C4F-8ABD-3EDBB4B6D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A1F784-6BA9-4146-B982-A17B707F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56CDBF-1EEC-3445-814F-3754C8B56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1C848-B19C-794E-B1DD-3BCE02AB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925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2FC998-0133-3245-B97C-35B5F368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7520EB0-81B0-FF46-9C3E-FDCAC3E5E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04017-DC4C-1243-B42D-3DD8F904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DD5459-0658-6641-A6A0-CDC587DC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961D1F-F321-9F47-9290-9F676ECB0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263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9EEDD21-CDFC-B44F-AC7D-412B77499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0FC04B-9304-D146-BE95-C9D963F2C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B39F06-C627-524B-8CE7-9BE6A7AE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58EDED-AD23-AA4F-BD85-A59A2900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3506AD-9A87-A949-BF6B-95DA77CB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942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 flipH="1">
            <a:off x="0" y="0"/>
            <a:ext cx="12192000" cy="35433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chemeClr val="tx1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 bwMode="ltGray">
          <a:xfrm>
            <a:off x="838200" y="892260"/>
            <a:ext cx="10363200" cy="988360"/>
          </a:xfrm>
        </p:spPr>
        <p:txBody>
          <a:bodyPr anchor="b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 bwMode="ltGray">
          <a:xfrm>
            <a:off x="838200" y="2016771"/>
            <a:ext cx="10363200" cy="92112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9" name="Rechteck 8"/>
          <p:cNvSpPr/>
          <p:nvPr userDrawn="1"/>
        </p:nvSpPr>
        <p:spPr bwMode="ltGray">
          <a:xfrm>
            <a:off x="155388" y="3552826"/>
            <a:ext cx="12192000" cy="3305175"/>
          </a:xfrm>
          <a:prstGeom prst="rect">
            <a:avLst/>
          </a:prstGeom>
          <a:blipFill dpi="0" rotWithShape="1">
            <a:blip r:embed="rId2"/>
            <a:srcRect/>
            <a:stretch>
              <a:fillRect l="11000" r="2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0" y="3400425"/>
            <a:ext cx="121920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53251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 List">
    <p:bg>
      <p:bgPr>
        <a:blipFill dpi="0" rotWithShape="1">
          <a:blip r:embed="rId2">
            <a:alphaModFix amt="5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 bwMode="auto">
          <a:xfrm>
            <a:off x="609603" y="1099342"/>
            <a:ext cx="10972799" cy="456409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 bwMode="auto">
          <a:xfrm>
            <a:off x="609600" y="1555750"/>
            <a:ext cx="10972800" cy="4246564"/>
          </a:xfrm>
          <a:noFill/>
        </p:spPr>
        <p:txBody>
          <a:bodyPr/>
          <a:lstStyle>
            <a:lvl1pPr marL="195263" indent="-195263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/>
            </a:lvl1pPr>
            <a:lvl3pPr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/>
            </a:lvl3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GB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123578" y="6173789"/>
            <a:ext cx="827491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609603" y="6173789"/>
            <a:ext cx="51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E909-938B-47AE-BA6E-C31282E5C1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9830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bg>
      <p:bgPr>
        <a:blipFill dpi="0" rotWithShape="1">
          <a:blip r:embed="rId2">
            <a:alphaModFix amt="5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auto">
          <a:noFill/>
        </p:spPr>
        <p:txBody>
          <a:bodyPr>
            <a:normAutofit/>
          </a:bodyPr>
          <a:lstStyle>
            <a:lvl1pPr marL="325438" indent="-325438">
              <a:buFont typeface="+mj-lt"/>
              <a:buAutoNum type="arabicPeriod"/>
              <a:defRPr sz="2400" baseline="0"/>
            </a:lvl1pPr>
            <a:lvl2pPr marL="536575" indent="-295275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/>
            </a:lvl2pPr>
            <a:lvl3pPr marL="809625" indent="-2730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/>
            </a:lvl3pPr>
            <a:lvl4pPr marL="1071563" indent="-265113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/>
            </a:lvl4pPr>
            <a:lvl5pPr marL="1439863" indent="-271463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400"/>
            </a:lvl5pPr>
          </a:lstStyle>
          <a:p>
            <a:pPr lvl="0"/>
            <a:r>
              <a:rPr lang="de-DE" dirty="0"/>
              <a:t>Item one on the agenda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  <a:endParaRPr lang="de-DE" dirty="0"/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3"/>
          </p:nvPr>
        </p:nvSpPr>
        <p:spPr bwMode="auto">
          <a:xfrm>
            <a:off x="609603" y="1099342"/>
            <a:ext cx="10972799" cy="456409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1123578" y="6173789"/>
            <a:ext cx="827491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609603" y="6173789"/>
            <a:ext cx="5139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E909-938B-47AE-BA6E-C31282E5C1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04323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&amp; Answers"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feld 38"/>
          <p:cNvSpPr txBox="1"/>
          <p:nvPr userDrawn="1"/>
        </p:nvSpPr>
        <p:spPr bwMode="gray">
          <a:xfrm>
            <a:off x="527393" y="932775"/>
            <a:ext cx="108073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0" b="1" dirty="0">
                <a:solidFill>
                  <a:schemeClr val="bg1">
                    <a:lumMod val="85000"/>
                  </a:schemeClr>
                </a:solidFill>
              </a:rPr>
              <a:t>Q &amp; A</a:t>
            </a:r>
            <a:endParaRPr lang="en-GB" sz="1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Any questions?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r>
              <a:rPr lang="en-US"/>
              <a:t>To edit footnote click on Insert / Header &amp; Footer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76D8E909-938B-47AE-BA6E-C31282E5C10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 bwMode="auto">
          <a:xfrm>
            <a:off x="3" y="3671103"/>
            <a:ext cx="12191999" cy="213121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09600" y="1555752"/>
            <a:ext cx="10972800" cy="19629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de-DE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97876352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blipFill dpi="0" rotWithShape="1">
          <a:blip r:embed="rId2">
            <a:alphaModFix amt="5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>
            <a:lvl1pPr>
              <a:defRPr baseline="0"/>
            </a:lvl1pPr>
          </a:lstStyle>
          <a:p>
            <a:r>
              <a:rPr lang="en-US" noProof="0" dirty="0"/>
              <a:t>Thank you!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r>
              <a:rPr lang="en-US"/>
              <a:t>To edit footnote click on Insert / Header &amp; Footer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76D8E909-938B-47AE-BA6E-C31282E5C10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/>
          </p:nvPr>
        </p:nvSpPr>
        <p:spPr bwMode="auto">
          <a:xfrm>
            <a:off x="1" y="3671103"/>
            <a:ext cx="6096021" cy="213121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056035" y="2348805"/>
            <a:ext cx="3526367" cy="71343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 baseline="0"/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NobleProg (UK) Ltd</a:t>
            </a:r>
            <a:br>
              <a:rPr lang="de-DE" dirty="0"/>
            </a:br>
            <a:r>
              <a:rPr lang="de-DE" dirty="0"/>
              <a:t>Edward Jenkins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056035" y="1555751"/>
            <a:ext cx="3526367" cy="644839"/>
          </a:xfrm>
        </p:spPr>
        <p:txBody>
          <a:bodyPr>
            <a:normAutofit/>
          </a:bodyPr>
          <a:lstStyle>
            <a:lvl1pPr marL="0" indent="0">
              <a:buNone/>
              <a:defRPr sz="2400" b="1" baseline="0"/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Contact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8056035" y="3210454"/>
            <a:ext cx="3526367" cy="142765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/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training@nobleprog.co.uk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056035" y="4786324"/>
            <a:ext cx="3526367" cy="101599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 u="sng" baseline="0">
                <a:solidFill>
                  <a:srgbClr val="0070C0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de-DE" dirty="0"/>
              <a:t>www.nobleprog.co.uk</a:t>
            </a:r>
          </a:p>
        </p:txBody>
      </p:sp>
    </p:spTree>
    <p:extLst>
      <p:ext uri="{BB962C8B-B14F-4D97-AF65-F5344CB8AC3E}">
        <p14:creationId xmlns:p14="http://schemas.microsoft.com/office/powerpoint/2010/main" val="17422544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8E8EB8-CEC2-0748-8D81-9152E3A3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989BC2-2DB5-FB40-AC46-E489B576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715DE6-6497-2F4F-BD83-9C8F89D8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2F9A6E-E9C2-2D41-BF9D-AB5ECDBE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B413C2-ED89-B140-92A5-3D86AE66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84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8C6081-BA28-754C-9492-05291F02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24F903-EF06-0A47-97C3-ADB7880CB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33D10D-D49B-1F46-BE53-C2AF7A0B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AF0105-F0AC-B148-9FFE-4C705AB8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D6630C-1496-F545-AD8A-2E1F6801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43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997B7-8F7F-2B4C-808F-F658865D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1CBB8-B4FF-E448-B363-0BF678647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866AED-71E9-694D-8E44-A793948AA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E74D5B-AD70-B840-B59E-DA802B54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74BB55-C9B7-4D4A-BA6B-DAC39B58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0A940E-57B7-FE42-B259-404B13F88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8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C7B551-C014-614F-A85C-1A22DEF9E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87E163E-F299-CE44-8BBA-8C2B5A0D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006605-AC48-304E-ADDD-D79871096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167D70-4BF8-AD48-B31E-25C3964BD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08CA9D3-857A-B14C-8B4A-F6033A1CD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BD65DC7-4EF8-B649-9C01-54BD2D28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108752-2B15-6C44-947F-743D133E7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0F4541-A905-9242-9FF0-9A956828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6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7A2D12-48B4-2A46-94AF-E05C86E5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BDEA26-E8B7-F842-85F0-320175DE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022C8F-8FE4-6849-B72B-D40EBD1F9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03D198-BF45-8941-B270-F2EFE789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38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D34A57-531A-AE4E-8C78-727A417C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5E0BA6-7482-2546-81C3-319B6C2E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E5A79A-4177-9841-8EC9-8F273080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46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F8B1F-0AB8-5048-8247-CB879CA3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75AE53-E9AA-E841-BAA9-280E1EC97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4F8312-A9BA-1F4C-A538-15B01716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4E915-FF9D-FB4C-9A0D-49D9ACE6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3BC373-5E8B-024C-B99C-5D1421C8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0AEB7E-A06B-184F-ADFC-CCCCE070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184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89602-78AA-624D-A9C2-4103B0BC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0651019-6BBA-D24C-9974-2969F851A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E5B2C6-AAB9-944C-9EED-C9C810A0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5DC663E-7619-1743-94E1-F6D61A3AF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AB7090-9629-0A4A-A190-B251CE6AB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826CB9-9910-2245-8BAD-ECF69C96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391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A05B7F7-7756-CD45-8D90-43EDAB12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FCE785-FFC2-1E42-93E7-ABAFECEAD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29A10E-FE34-4E48-BA15-2248BA763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502D3-462E-EB46-9996-2243DD93E165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E057FE-2C76-054C-BAF9-73A7A2BEC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66FD51-3BAB-C646-89A9-C70CF7613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59599-820E-C348-8BBD-34A9F6E2FAE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73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uglas_McIlro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tiff"/><Relationship Id="rId4" Type="http://schemas.openxmlformats.org/officeDocument/2006/relationships/hyperlink" Target="https://en.wikipedia.org/wiki/Standard_stream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mputer_programming" TargetMode="External"/><Relationship Id="rId3" Type="http://schemas.openxmlformats.org/officeDocument/2006/relationships/hyperlink" Target="https://en.wikipedia.org/wiki/Latin" TargetMode="External"/><Relationship Id="rId7" Type="http://schemas.openxmlformats.org/officeDocument/2006/relationships/hyperlink" Target="https://en.wikipedia.org/wiki/Cohesion_(chemistry)" TargetMode="External"/><Relationship Id="rId12" Type="http://schemas.openxmlformats.org/officeDocument/2006/relationships/image" Target="../media/image45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Intermolecular_attraction" TargetMode="External"/><Relationship Id="rId11" Type="http://schemas.openxmlformats.org/officeDocument/2006/relationships/hyperlink" Target="https://en.wikipedia.org/wiki/Cohesion_(computer_science)" TargetMode="External"/><Relationship Id="rId5" Type="http://schemas.openxmlformats.org/officeDocument/2006/relationships/hyperlink" Target="https://en.wikipedia.org/wiki/Molecule" TargetMode="External"/><Relationship Id="rId10" Type="http://schemas.openxmlformats.org/officeDocument/2006/relationships/hyperlink" Target="https://en.wikipedia.org/wiki/Cohesion_(computer_science)#cite_note-FOOTNOTEYourdonConstantine1979-1" TargetMode="External"/><Relationship Id="rId4" Type="http://schemas.openxmlformats.org/officeDocument/2006/relationships/hyperlink" Target="https://en.wikipedia.org/wiki/Chemical_property" TargetMode="External"/><Relationship Id="rId9" Type="http://schemas.openxmlformats.org/officeDocument/2006/relationships/hyperlink" Target="https://en.wikipedia.org/wiki/Module_(programming)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tiff"/><Relationship Id="rId5" Type="http://schemas.openxmlformats.org/officeDocument/2006/relationships/image" Target="../media/image48.png"/><Relationship Id="rId4" Type="http://schemas.openxmlformats.org/officeDocument/2006/relationships/customXml" Target="../ink/ink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customXml" Target="../ink/ink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commons.wikimedia.org/wiki/File:Emoji_u1f44e.svg" TargetMode="External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Emoji_u1f44e.svg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tiff"/><Relationship Id="rId4" Type="http://schemas.openxmlformats.org/officeDocument/2006/relationships/hyperlink" Target="https://creativecommons.org/licenses/by-sa/3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7" Type="http://schemas.openxmlformats.org/officeDocument/2006/relationships/hyperlink" Target="http://commons.wikimedia.org/wiki/File:Emoji_u1f44d.svg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commons.wikimedia.org/wiki/File:Emoji_u1f44e.svg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bleprog.co.uk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0" dirty="0"/>
              <a:t>Building </a:t>
            </a:r>
            <a:r>
              <a:rPr lang="de-DE" b="0" dirty="0" err="1"/>
              <a:t>Microservices</a:t>
            </a:r>
            <a:endParaRPr lang="de-DE" b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" dirty="0"/>
              <a:t>Building Microservices with Spring Cloud and Netflix OSS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23251141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E10363-BBDE-DA44-B9A4-E1073D3E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412" y="952500"/>
            <a:ext cx="6549102" cy="4829963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A51F11-952D-E14B-A3A2-161F2A5BF656}"/>
              </a:ext>
            </a:extLst>
          </p:cNvPr>
          <p:cNvSpPr txBox="1"/>
          <p:nvPr/>
        </p:nvSpPr>
        <p:spPr>
          <a:xfrm>
            <a:off x="8601075" y="1943100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4238354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6943A9-73A4-794D-BE34-26D193B4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274" y="952500"/>
            <a:ext cx="6571378" cy="4829963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FCE29A-1E5C-2542-8458-B100EA30C7B5}"/>
              </a:ext>
            </a:extLst>
          </p:cNvPr>
          <p:cNvSpPr txBox="1"/>
          <p:nvPr/>
        </p:nvSpPr>
        <p:spPr>
          <a:xfrm>
            <a:off x="8601075" y="1943100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Development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100DDC-D8A8-B941-A184-23138F0ACCD1}"/>
              </a:ext>
            </a:extLst>
          </p:cNvPr>
          <p:cNvSpPr txBox="1"/>
          <p:nvPr/>
        </p:nvSpPr>
        <p:spPr>
          <a:xfrm>
            <a:off x="7169038" y="1888360"/>
            <a:ext cx="107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4ABC77-4CCF-EC41-95D0-20F7E762254D}"/>
              </a:ext>
            </a:extLst>
          </p:cNvPr>
          <p:cNvSpPr txBox="1"/>
          <p:nvPr/>
        </p:nvSpPr>
        <p:spPr>
          <a:xfrm>
            <a:off x="6296025" y="2544635"/>
            <a:ext cx="1520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Release Management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84D5C51-CF91-4C46-A95C-9DD10014B416}"/>
              </a:ext>
            </a:extLst>
          </p:cNvPr>
          <p:cNvSpPr txBox="1"/>
          <p:nvPr/>
        </p:nvSpPr>
        <p:spPr>
          <a:xfrm>
            <a:off x="6296025" y="3429000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Versioning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31AFD14-6B4B-8C4D-808A-1EEF0AC2C711}"/>
              </a:ext>
            </a:extLst>
          </p:cNvPr>
          <p:cNvSpPr txBox="1"/>
          <p:nvPr/>
        </p:nvSpPr>
        <p:spPr>
          <a:xfrm>
            <a:off x="6881812" y="4123166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62990F8-9F3A-CF45-8B4A-F411357B16A6}"/>
              </a:ext>
            </a:extLst>
          </p:cNvPr>
          <p:cNvSpPr txBox="1"/>
          <p:nvPr/>
        </p:nvSpPr>
        <p:spPr>
          <a:xfrm>
            <a:off x="7619907" y="4484026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Build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6AD8840-D868-BB43-9F44-45C5EB287691}"/>
              </a:ext>
            </a:extLst>
          </p:cNvPr>
          <p:cNvSpPr txBox="1"/>
          <p:nvPr/>
        </p:nvSpPr>
        <p:spPr>
          <a:xfrm>
            <a:off x="8248353" y="3656713"/>
            <a:ext cx="152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Preparetions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089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C972642-2CD4-0943-AE8B-85BC510E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2211108"/>
            <a:ext cx="6903723" cy="2312747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779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" sz="4800" dirty="0"/>
              <a:t>A release is not for free.</a:t>
            </a:r>
            <a:endParaRPr lang="en-US" sz="48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13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452A7E-003B-6946-A04F-2D1FAC16B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58" b="374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762AEE-0933-F442-AE7D-255DCEFA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Monolith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216573" y="6144611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0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To edit footnote click on Insert / Header &amp; Footer</a:t>
            </a:r>
          </a:p>
        </p:txBody>
      </p:sp>
    </p:spTree>
    <p:extLst>
      <p:ext uri="{BB962C8B-B14F-4D97-AF65-F5344CB8AC3E}">
        <p14:creationId xmlns:p14="http://schemas.microsoft.com/office/powerpoint/2010/main" val="39973950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3452A7E-003B-6946-A04F-2D1FAC16B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58" b="374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216573" y="6144611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0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FB5B009-D17F-3C40-ADD7-762DFC4249C8}"/>
              </a:ext>
            </a:extLst>
          </p:cNvPr>
          <p:cNvSpPr txBox="1"/>
          <p:nvPr/>
        </p:nvSpPr>
        <p:spPr>
          <a:xfrm>
            <a:off x="0" y="4043363"/>
            <a:ext cx="187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Delpoyment</a:t>
            </a:r>
            <a:endParaRPr lang="de-DE" dirty="0"/>
          </a:p>
          <a:p>
            <a:r>
              <a:rPr lang="de-DE" dirty="0"/>
              <a:t>Unit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0CF203D-ADCA-B045-BF68-87D50E35F94C}"/>
              </a:ext>
            </a:extLst>
          </p:cNvPr>
          <p:cNvSpPr txBox="1"/>
          <p:nvPr/>
        </p:nvSpPr>
        <p:spPr>
          <a:xfrm>
            <a:off x="546946" y="2899609"/>
            <a:ext cx="187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6DF31C6-4397-6A4A-BADA-C223C749F5D9}"/>
              </a:ext>
            </a:extLst>
          </p:cNvPr>
          <p:cNvSpPr txBox="1"/>
          <p:nvPr/>
        </p:nvSpPr>
        <p:spPr>
          <a:xfrm>
            <a:off x="385021" y="2032716"/>
            <a:ext cx="187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B767B1-BC79-D04A-9CB8-F48E07365EA7}"/>
              </a:ext>
            </a:extLst>
          </p:cNvPr>
          <p:cNvSpPr txBox="1"/>
          <p:nvPr/>
        </p:nvSpPr>
        <p:spPr>
          <a:xfrm>
            <a:off x="689080" y="436756"/>
            <a:ext cx="1729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52A3C31-2E64-1947-9D94-6A577246CD36}"/>
              </a:ext>
            </a:extLst>
          </p:cNvPr>
          <p:cNvSpPr txBox="1"/>
          <p:nvPr/>
        </p:nvSpPr>
        <p:spPr>
          <a:xfrm>
            <a:off x="8572500" y="121252"/>
            <a:ext cx="275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Replacing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complex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88B3EFD-CCE9-2643-8BE9-EB1AEED800F9}"/>
              </a:ext>
            </a:extLst>
          </p:cNvPr>
          <p:cNvSpPr txBox="1"/>
          <p:nvPr/>
        </p:nvSpPr>
        <p:spPr>
          <a:xfrm>
            <a:off x="8972550" y="1085850"/>
            <a:ext cx="220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28061F1-A87C-1548-858D-E2173ACC1763}"/>
              </a:ext>
            </a:extLst>
          </p:cNvPr>
          <p:cNvSpPr txBox="1"/>
          <p:nvPr/>
        </p:nvSpPr>
        <p:spPr>
          <a:xfrm>
            <a:off x="9072563" y="2032716"/>
            <a:ext cx="252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Tests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hours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91945B-8BF1-B54F-88CE-9EC06FCF4319}"/>
              </a:ext>
            </a:extLst>
          </p:cNvPr>
          <p:cNvSpPr txBox="1"/>
          <p:nvPr/>
        </p:nvSpPr>
        <p:spPr>
          <a:xfrm>
            <a:off x="8777656" y="3099660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Nobody dares to make any changes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9239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" sz="4800" dirty="0"/>
            </a:br>
            <a:r>
              <a:rPr lang="en" dirty="0"/>
              <a:t>Which monolith did you meet? </a:t>
            </a:r>
            <a:br>
              <a:rPr lang="en" dirty="0"/>
            </a:br>
            <a:br>
              <a:rPr lang="en" dirty="0"/>
            </a:br>
            <a:r>
              <a:rPr lang="en" dirty="0"/>
              <a:t>What qualities did these have?</a:t>
            </a: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239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E311B6-11E8-9240-8FD9-2FA242E61238}"/>
              </a:ext>
            </a:extLst>
          </p:cNvPr>
          <p:cNvSpPr txBox="1"/>
          <p:nvPr/>
        </p:nvSpPr>
        <p:spPr>
          <a:xfrm>
            <a:off x="1157328" y="1923969"/>
            <a:ext cx="9877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000" dirty="0"/>
              <a:t>Rolling out fixes</a:t>
            </a:r>
          </a:p>
          <a:p>
            <a:pPr algn="ctr"/>
            <a:r>
              <a:rPr lang="en" sz="6000" dirty="0"/>
              <a:t>and functions take a long time</a:t>
            </a:r>
          </a:p>
          <a:p>
            <a:pPr algn="ctr"/>
            <a:r>
              <a:rPr lang="en" sz="6000" dirty="0"/>
              <a:t>and is expensive.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18173245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486CE43-07FB-1243-840E-97F1A173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Elements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173FD3-DA3F-8A47-8BF0-5D2DC48DFB60}"/>
              </a:ext>
            </a:extLst>
          </p:cNvPr>
          <p:cNvSpPr/>
          <p:nvPr/>
        </p:nvSpPr>
        <p:spPr>
          <a:xfrm>
            <a:off x="4814888" y="1690688"/>
            <a:ext cx="2443162" cy="76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0525E34-1C6F-2146-9B57-DE8E6B7BC514}"/>
              </a:ext>
            </a:extLst>
          </p:cNvPr>
          <p:cNvSpPr/>
          <p:nvPr/>
        </p:nvSpPr>
        <p:spPr>
          <a:xfrm>
            <a:off x="838200" y="2457450"/>
            <a:ext cx="2443162" cy="76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Interaction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C4F1FD-09AF-494B-9BF2-8D4A7019A7F0}"/>
              </a:ext>
            </a:extLst>
          </p:cNvPr>
          <p:cNvSpPr/>
          <p:nvPr/>
        </p:nvSpPr>
        <p:spPr>
          <a:xfrm>
            <a:off x="4948839" y="4400550"/>
            <a:ext cx="2443162" cy="76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1A007ED-B152-2245-93B5-A2D0425F420B}"/>
              </a:ext>
            </a:extLst>
          </p:cNvPr>
          <p:cNvSpPr/>
          <p:nvPr/>
        </p:nvSpPr>
        <p:spPr>
          <a:xfrm>
            <a:off x="8791576" y="2457450"/>
            <a:ext cx="2443162" cy="766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Abstraction</a:t>
            </a:r>
            <a:endParaRPr lang="de-DE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A02E8224-E262-9D40-A745-AE766304AA23}"/>
              </a:ext>
            </a:extLst>
          </p:cNvPr>
          <p:cNvSpPr/>
          <p:nvPr/>
        </p:nvSpPr>
        <p:spPr>
          <a:xfrm>
            <a:off x="966951" y="3783013"/>
            <a:ext cx="661824" cy="6175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31071804-E3BA-244C-9662-B6230D5D8651}"/>
              </a:ext>
            </a:extLst>
          </p:cNvPr>
          <p:cNvSpPr/>
          <p:nvPr/>
        </p:nvSpPr>
        <p:spPr>
          <a:xfrm>
            <a:off x="2833851" y="3783012"/>
            <a:ext cx="661824" cy="6175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11B3A66-1127-BC47-99A6-02DDF1DC677B}"/>
              </a:ext>
            </a:extLst>
          </p:cNvPr>
          <p:cNvCxnSpPr>
            <a:cxnSpLocks/>
          </p:cNvCxnSpPr>
          <p:nvPr/>
        </p:nvCxnSpPr>
        <p:spPr>
          <a:xfrm flipV="1">
            <a:off x="1757362" y="4091780"/>
            <a:ext cx="972000" cy="0"/>
          </a:xfrm>
          <a:prstGeom prst="straightConnector1">
            <a:avLst/>
          </a:prstGeom>
          <a:ln w="50800"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41CA416B-5EE4-1743-A427-7CB4B9B70A6C}"/>
              </a:ext>
            </a:extLst>
          </p:cNvPr>
          <p:cNvSpPr/>
          <p:nvPr/>
        </p:nvSpPr>
        <p:spPr>
          <a:xfrm>
            <a:off x="9664700" y="3471861"/>
            <a:ext cx="914400" cy="914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Module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084DD76-05B0-A845-A7E0-2A10DF3C458A}"/>
              </a:ext>
            </a:extLst>
          </p:cNvPr>
          <p:cNvSpPr/>
          <p:nvPr/>
        </p:nvSpPr>
        <p:spPr>
          <a:xfrm>
            <a:off x="9664700" y="436165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Module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9112031-107C-8D42-B98A-42DF63E8A045}"/>
              </a:ext>
            </a:extLst>
          </p:cNvPr>
          <p:cNvSpPr/>
          <p:nvPr/>
        </p:nvSpPr>
        <p:spPr>
          <a:xfrm>
            <a:off x="9664700" y="5280024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4590491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D52693-874C-8542-A8C7-657C039B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491177"/>
            <a:ext cx="10105860" cy="535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20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About NobleProg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40" y="1150746"/>
            <a:ext cx="7818120" cy="4213860"/>
          </a:xfr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2844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DEBA12-F6DC-B94D-97C4-E01C391B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9" y="249998"/>
            <a:ext cx="10504488" cy="58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32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775487-BB40-DE41-9D8E-9BC9EB94A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182" y="294838"/>
            <a:ext cx="9174767" cy="548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396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D67A7D3-4012-3847-9C86-70BE7B11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126" y="467608"/>
            <a:ext cx="8645911" cy="539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4411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4AC5F2-68D8-9F45-8E2E-901D607F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" y="-24427"/>
            <a:ext cx="10105861" cy="691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419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6BCB4A-B5D2-E042-8B5C-55204FE3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53" y="0"/>
            <a:ext cx="9972894" cy="6858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C02512-C323-9D49-AB3E-1269142DD7A2}"/>
              </a:ext>
            </a:extLst>
          </p:cNvPr>
          <p:cNvSpPr txBox="1"/>
          <p:nvPr/>
        </p:nvSpPr>
        <p:spPr>
          <a:xfrm>
            <a:off x="2843211" y="2889259"/>
            <a:ext cx="67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article</a:t>
            </a:r>
            <a:endParaRPr lang="de-DE" sz="12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89D7EE1-279A-B24E-9C7A-C800E70B35B7}"/>
              </a:ext>
            </a:extLst>
          </p:cNvPr>
          <p:cNvSpPr txBox="1"/>
          <p:nvPr/>
        </p:nvSpPr>
        <p:spPr>
          <a:xfrm>
            <a:off x="4912625" y="2902354"/>
            <a:ext cx="67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article</a:t>
            </a:r>
            <a:endParaRPr lang="de-DE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3A48B06-6032-5146-9CD0-06A836FE5EAE}"/>
              </a:ext>
            </a:extLst>
          </p:cNvPr>
          <p:cNvSpPr txBox="1"/>
          <p:nvPr/>
        </p:nvSpPr>
        <p:spPr>
          <a:xfrm>
            <a:off x="6962829" y="2888067"/>
            <a:ext cx="67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article</a:t>
            </a:r>
            <a:endParaRPr lang="de-DE" sz="12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35A70C-18F9-0E4E-8B53-D8CA8BE0E506}"/>
              </a:ext>
            </a:extLst>
          </p:cNvPr>
          <p:cNvSpPr txBox="1"/>
          <p:nvPr/>
        </p:nvSpPr>
        <p:spPr>
          <a:xfrm>
            <a:off x="9022638" y="2888066"/>
            <a:ext cx="671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article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52079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5A758F-5554-FD44-96B2-22F55DB47265}"/>
              </a:ext>
            </a:extLst>
          </p:cNvPr>
          <p:cNvSpPr txBox="1"/>
          <p:nvPr/>
        </p:nvSpPr>
        <p:spPr>
          <a:xfrm>
            <a:off x="2332433" y="2610296"/>
            <a:ext cx="75271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/>
              <a:t>Service?</a:t>
            </a:r>
          </a:p>
        </p:txBody>
      </p:sp>
    </p:spTree>
    <p:extLst>
      <p:ext uri="{BB962C8B-B14F-4D97-AF65-F5344CB8AC3E}">
        <p14:creationId xmlns:p14="http://schemas.microsoft.com/office/powerpoint/2010/main" val="417607203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FE688A-394A-2C41-99BF-5A0B6B16696D}"/>
              </a:ext>
            </a:extLst>
          </p:cNvPr>
          <p:cNvSpPr/>
          <p:nvPr/>
        </p:nvSpPr>
        <p:spPr>
          <a:xfrm>
            <a:off x="3228975" y="957263"/>
            <a:ext cx="592931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2F15CBD-5973-1043-9716-292EC8B7DC33}"/>
              </a:ext>
            </a:extLst>
          </p:cNvPr>
          <p:cNvSpPr/>
          <p:nvPr/>
        </p:nvSpPr>
        <p:spPr>
          <a:xfrm>
            <a:off x="3228975" y="1661309"/>
            <a:ext cx="592931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OrderProcess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ADBF56-F83A-6743-B55C-58AC41F0156A}"/>
              </a:ext>
            </a:extLst>
          </p:cNvPr>
          <p:cNvSpPr/>
          <p:nvPr/>
        </p:nvSpPr>
        <p:spPr>
          <a:xfrm>
            <a:off x="3228975" y="2350676"/>
            <a:ext cx="28670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OrderService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E21A827-115A-CA47-AC79-42FEEDBAEF0A}"/>
              </a:ext>
            </a:extLst>
          </p:cNvPr>
          <p:cNvSpPr/>
          <p:nvPr/>
        </p:nvSpPr>
        <p:spPr>
          <a:xfrm>
            <a:off x="6291263" y="2339152"/>
            <a:ext cx="28670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ComplaintsService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9236D9-C94E-624B-ABA0-0AC10695E3EC}"/>
              </a:ext>
            </a:extLst>
          </p:cNvPr>
          <p:cNvSpPr/>
          <p:nvPr/>
        </p:nvSpPr>
        <p:spPr>
          <a:xfrm>
            <a:off x="3228589" y="3056663"/>
            <a:ext cx="2143594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CustomerService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A21F2-FFFA-0F4D-BF38-2BA4418973C0}"/>
              </a:ext>
            </a:extLst>
          </p:cNvPr>
          <p:cNvSpPr/>
          <p:nvPr/>
        </p:nvSpPr>
        <p:spPr>
          <a:xfrm>
            <a:off x="5476874" y="3040043"/>
            <a:ext cx="1795464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ArticleService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66353F-4210-6542-B398-71BB388B653C}"/>
              </a:ext>
            </a:extLst>
          </p:cNvPr>
          <p:cNvSpPr/>
          <p:nvPr/>
        </p:nvSpPr>
        <p:spPr>
          <a:xfrm>
            <a:off x="7362825" y="3060612"/>
            <a:ext cx="179546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AdressService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A70E8C06-D601-D04F-8250-7833131DE3DC}"/>
              </a:ext>
            </a:extLst>
          </p:cNvPr>
          <p:cNvSpPr/>
          <p:nvPr/>
        </p:nvSpPr>
        <p:spPr>
          <a:xfrm>
            <a:off x="3473148" y="4314012"/>
            <a:ext cx="5636230" cy="10144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4E3BA8-5D25-154C-9247-1A2728CEF2DE}"/>
              </a:ext>
            </a:extLst>
          </p:cNvPr>
          <p:cNvSpPr txBox="1"/>
          <p:nvPr/>
        </p:nvSpPr>
        <p:spPr>
          <a:xfrm>
            <a:off x="9262979" y="957263"/>
            <a:ext cx="2669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err="1"/>
              <a:t>Process</a:t>
            </a:r>
            <a:r>
              <a:rPr lang="de-DE" sz="3200" dirty="0"/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/>
              <a:t>Business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err="1"/>
              <a:t>Crud</a:t>
            </a:r>
            <a:r>
              <a:rPr lang="de-DE" sz="3200" dirty="0"/>
              <a:t> Service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BB2FEB-A64B-A44D-866C-22CE18A60714}"/>
              </a:ext>
            </a:extLst>
          </p:cNvPr>
          <p:cNvSpPr txBox="1"/>
          <p:nvPr/>
        </p:nvSpPr>
        <p:spPr>
          <a:xfrm>
            <a:off x="9429750" y="5529263"/>
            <a:ext cx="210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2004 - 2009</a:t>
            </a:r>
          </a:p>
        </p:txBody>
      </p:sp>
    </p:spTree>
    <p:extLst>
      <p:ext uri="{BB962C8B-B14F-4D97-AF65-F5344CB8AC3E}">
        <p14:creationId xmlns:p14="http://schemas.microsoft.com/office/powerpoint/2010/main" val="38840755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5A758F-5554-FD44-96B2-22F55DB47265}"/>
              </a:ext>
            </a:extLst>
          </p:cNvPr>
          <p:cNvSpPr txBox="1"/>
          <p:nvPr/>
        </p:nvSpPr>
        <p:spPr>
          <a:xfrm>
            <a:off x="2332433" y="2610296"/>
            <a:ext cx="75271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/>
              <a:t>Share </a:t>
            </a:r>
            <a:r>
              <a:rPr lang="de-DE" sz="8800" dirty="0" err="1"/>
              <a:t>Everything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6136984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FE688A-394A-2C41-99BF-5A0B6B16696D}"/>
              </a:ext>
            </a:extLst>
          </p:cNvPr>
          <p:cNvSpPr/>
          <p:nvPr/>
        </p:nvSpPr>
        <p:spPr>
          <a:xfrm>
            <a:off x="3228975" y="957263"/>
            <a:ext cx="592931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2F15CBD-5973-1043-9716-292EC8B7DC33}"/>
              </a:ext>
            </a:extLst>
          </p:cNvPr>
          <p:cNvSpPr/>
          <p:nvPr/>
        </p:nvSpPr>
        <p:spPr>
          <a:xfrm>
            <a:off x="3228975" y="1661309"/>
            <a:ext cx="592931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OrderProcess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ADBF56-F83A-6743-B55C-58AC41F0156A}"/>
              </a:ext>
            </a:extLst>
          </p:cNvPr>
          <p:cNvSpPr/>
          <p:nvPr/>
        </p:nvSpPr>
        <p:spPr>
          <a:xfrm>
            <a:off x="3228975" y="2350676"/>
            <a:ext cx="28670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OrderService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E21A827-115A-CA47-AC79-42FEEDBAEF0A}"/>
              </a:ext>
            </a:extLst>
          </p:cNvPr>
          <p:cNvSpPr/>
          <p:nvPr/>
        </p:nvSpPr>
        <p:spPr>
          <a:xfrm>
            <a:off x="6291263" y="2339152"/>
            <a:ext cx="2867025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ComplaintsService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89236D9-C94E-624B-ABA0-0AC10695E3EC}"/>
              </a:ext>
            </a:extLst>
          </p:cNvPr>
          <p:cNvSpPr/>
          <p:nvPr/>
        </p:nvSpPr>
        <p:spPr>
          <a:xfrm>
            <a:off x="3270079" y="3517489"/>
            <a:ext cx="2143594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CustomerService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1A21F2-FFFA-0F4D-BF38-2BA4418973C0}"/>
              </a:ext>
            </a:extLst>
          </p:cNvPr>
          <p:cNvSpPr/>
          <p:nvPr/>
        </p:nvSpPr>
        <p:spPr>
          <a:xfrm>
            <a:off x="5500605" y="3510726"/>
            <a:ext cx="1795464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ArticleService</a:t>
            </a:r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66353F-4210-6542-B398-71BB388B653C}"/>
              </a:ext>
            </a:extLst>
          </p:cNvPr>
          <p:cNvSpPr/>
          <p:nvPr/>
        </p:nvSpPr>
        <p:spPr>
          <a:xfrm>
            <a:off x="7362825" y="3510726"/>
            <a:ext cx="1795463" cy="614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AdressService</a:t>
            </a:r>
            <a:endParaRPr lang="de-DE" dirty="0"/>
          </a:p>
        </p:txBody>
      </p:sp>
      <p:sp>
        <p:nvSpPr>
          <p:cNvPr id="4" name="Zylinder 3">
            <a:extLst>
              <a:ext uri="{FF2B5EF4-FFF2-40B4-BE49-F238E27FC236}">
                <a16:creationId xmlns:a16="http://schemas.microsoft.com/office/drawing/2014/main" id="{A70E8C06-D601-D04F-8250-7833131DE3DC}"/>
              </a:ext>
            </a:extLst>
          </p:cNvPr>
          <p:cNvSpPr/>
          <p:nvPr/>
        </p:nvSpPr>
        <p:spPr>
          <a:xfrm>
            <a:off x="3473148" y="4314012"/>
            <a:ext cx="5636230" cy="10144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Database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94E3BA8-5D25-154C-9247-1A2728CEF2DE}"/>
              </a:ext>
            </a:extLst>
          </p:cNvPr>
          <p:cNvSpPr txBox="1"/>
          <p:nvPr/>
        </p:nvSpPr>
        <p:spPr>
          <a:xfrm>
            <a:off x="9262979" y="957263"/>
            <a:ext cx="2669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err="1"/>
              <a:t>Process</a:t>
            </a:r>
            <a:r>
              <a:rPr lang="de-DE" sz="3200" dirty="0"/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/>
              <a:t>Business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dirty="0" err="1"/>
              <a:t>Crud</a:t>
            </a:r>
            <a:r>
              <a:rPr lang="de-DE" sz="3200" dirty="0"/>
              <a:t> Service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DBB2FEB-A64B-A44D-866C-22CE18A60714}"/>
              </a:ext>
            </a:extLst>
          </p:cNvPr>
          <p:cNvSpPr txBox="1"/>
          <p:nvPr/>
        </p:nvSpPr>
        <p:spPr>
          <a:xfrm>
            <a:off x="9429750" y="5529263"/>
            <a:ext cx="210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2004 - 2009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9233E05-8D6F-F740-A936-95CB05AF3510}"/>
              </a:ext>
            </a:extLst>
          </p:cNvPr>
          <p:cNvCxnSpPr>
            <a:cxnSpLocks/>
          </p:cNvCxnSpPr>
          <p:nvPr/>
        </p:nvCxnSpPr>
        <p:spPr>
          <a:xfrm>
            <a:off x="4660159" y="3009035"/>
            <a:ext cx="1435840" cy="46396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48F8ACB-4694-D843-88C0-BDA1DD695C88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398337" y="3003515"/>
            <a:ext cx="729936" cy="50721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7044D5F-AC00-7742-89E7-67E406D578AA}"/>
              </a:ext>
            </a:extLst>
          </p:cNvPr>
          <p:cNvCxnSpPr>
            <a:cxnSpLocks/>
          </p:cNvCxnSpPr>
          <p:nvPr/>
        </p:nvCxnSpPr>
        <p:spPr>
          <a:xfrm>
            <a:off x="6200691" y="2319668"/>
            <a:ext cx="0" cy="110933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3737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45A758F-5554-FD44-96B2-22F55DB47265}"/>
              </a:ext>
            </a:extLst>
          </p:cNvPr>
          <p:cNvSpPr txBox="1"/>
          <p:nvPr/>
        </p:nvSpPr>
        <p:spPr>
          <a:xfrm>
            <a:off x="2332433" y="2610296"/>
            <a:ext cx="75271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/>
              <a:t>Google Trends </a:t>
            </a:r>
            <a:r>
              <a:rPr lang="de-DE" sz="8800" dirty="0" err="1"/>
              <a:t>Microservices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0697846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About Your Trainer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1"/>
              <a:t>Andreas Maier</a:t>
            </a:r>
          </a:p>
          <a:p>
            <a:r>
              <a:rPr lang="en-US" noProof="1"/>
              <a:t>Java Developer, Architect and Trainer</a:t>
            </a:r>
          </a:p>
          <a:p>
            <a:pPr lvl="1"/>
            <a:r>
              <a:rPr lang="en-US" noProof="1"/>
              <a:t>Since 2004 professional projects</a:t>
            </a:r>
          </a:p>
          <a:p>
            <a:pPr lvl="1"/>
            <a:r>
              <a:rPr lang="en-US" noProof="1"/>
              <a:t>Freelancer</a:t>
            </a:r>
          </a:p>
          <a:p>
            <a:pPr lvl="2"/>
            <a:r>
              <a:rPr lang="en-US" noProof="1"/>
              <a:t>VW, Allianz, Lufthansa</a:t>
            </a:r>
          </a:p>
          <a:p>
            <a:pPr lvl="1"/>
            <a:r>
              <a:rPr lang="en-US" noProof="1"/>
              <a:t>Trainer</a:t>
            </a:r>
          </a:p>
          <a:p>
            <a:pPr lvl="2"/>
            <a:r>
              <a:rPr lang="en-US" noProof="1"/>
              <a:t>Spring Boot</a:t>
            </a:r>
          </a:p>
          <a:p>
            <a:pPr lvl="2"/>
            <a:r>
              <a:rPr lang="en-US" noProof="1"/>
              <a:t>Container solutions with Docker and Operations with Kubernetes/OpenShift</a:t>
            </a:r>
          </a:p>
          <a:p>
            <a:pPr lvl="2"/>
            <a:r>
              <a:rPr lang="en-US" noProof="1"/>
              <a:t>Event Sourcing with Apache/Confluent Kafka</a:t>
            </a:r>
          </a:p>
          <a:p>
            <a:pPr lvl="2"/>
            <a:r>
              <a:rPr lang="en-US" noProof="1"/>
              <a:t>Microservices Trainings and Workshops</a:t>
            </a:r>
          </a:p>
          <a:p>
            <a:endParaRPr lang="en-US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2055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95152C3-B376-E94F-9587-55A68691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52741"/>
            <a:ext cx="8639175" cy="66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565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Spring Cloud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noProof="1"/>
              <a:t>Definition: </a:t>
            </a:r>
            <a:r>
              <a:rPr lang="en" dirty="0"/>
              <a:t> common patterns in distributed systems</a:t>
            </a:r>
            <a:endParaRPr lang="en-US" noProof="1"/>
          </a:p>
          <a:p>
            <a:r>
              <a:rPr lang="en" dirty="0"/>
              <a:t>Features</a:t>
            </a:r>
          </a:p>
          <a:p>
            <a:pPr lvl="1"/>
            <a:r>
              <a:rPr lang="en" dirty="0"/>
              <a:t>Distributed/versioned configuration (</a:t>
            </a:r>
            <a:r>
              <a:rPr lang="en" dirty="0" err="1"/>
              <a:t>Arachaius</a:t>
            </a:r>
            <a:r>
              <a:rPr lang="en" dirty="0"/>
              <a:t>, Spring Cloud Config)</a:t>
            </a:r>
          </a:p>
          <a:p>
            <a:pPr lvl="1"/>
            <a:r>
              <a:rPr lang="en" dirty="0"/>
              <a:t>Service registration and discovery (Eureka, Consul)</a:t>
            </a:r>
          </a:p>
          <a:p>
            <a:pPr lvl="1"/>
            <a:r>
              <a:rPr lang="en" dirty="0"/>
              <a:t>Routing (Ribbon Client Side, </a:t>
            </a:r>
            <a:r>
              <a:rPr lang="en" dirty="0" err="1"/>
              <a:t>Zuul</a:t>
            </a:r>
            <a:r>
              <a:rPr lang="en" dirty="0"/>
              <a:t>)</a:t>
            </a:r>
          </a:p>
          <a:p>
            <a:pPr lvl="1"/>
            <a:r>
              <a:rPr lang="en" dirty="0"/>
              <a:t>Service-to-service calls</a:t>
            </a:r>
          </a:p>
          <a:p>
            <a:pPr lvl="1"/>
            <a:r>
              <a:rPr lang="en" dirty="0"/>
              <a:t>Load balancing</a:t>
            </a:r>
          </a:p>
          <a:p>
            <a:pPr lvl="1"/>
            <a:r>
              <a:rPr lang="en" dirty="0"/>
              <a:t>Circuit Breakers (</a:t>
            </a:r>
            <a:r>
              <a:rPr lang="en" dirty="0" err="1"/>
              <a:t>Hystrix</a:t>
            </a:r>
            <a:r>
              <a:rPr lang="en" dirty="0"/>
              <a:t>)</a:t>
            </a:r>
          </a:p>
          <a:p>
            <a:pPr lvl="1"/>
            <a:r>
              <a:rPr lang="en" dirty="0"/>
              <a:t>Global locks</a:t>
            </a:r>
          </a:p>
          <a:p>
            <a:pPr lvl="1"/>
            <a:r>
              <a:rPr lang="en" dirty="0"/>
              <a:t>Leadership election and cluster state (Zookeeper -&gt; Kafka)</a:t>
            </a:r>
          </a:p>
          <a:p>
            <a:pPr lvl="1"/>
            <a:r>
              <a:rPr lang="en" dirty="0"/>
              <a:t>Distributed messaging (Kafka, </a:t>
            </a:r>
            <a:r>
              <a:rPr lang="en" dirty="0" err="1"/>
              <a:t>RabbitMq</a:t>
            </a:r>
            <a:r>
              <a:rPr lang="en" dirty="0"/>
              <a:t>, </a:t>
            </a:r>
            <a:r>
              <a:rPr lang="en" dirty="0" err="1"/>
              <a:t>ActiveMq</a:t>
            </a:r>
            <a:r>
              <a:rPr lang="en" dirty="0"/>
              <a:t>)</a:t>
            </a:r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84917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Netflix OSS Components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1"/>
              <a:t>Tools</a:t>
            </a:r>
          </a:p>
          <a:p>
            <a:pPr lvl="1"/>
            <a:r>
              <a:rPr lang="en-US" noProof="1"/>
              <a:t>Eureka</a:t>
            </a:r>
          </a:p>
          <a:p>
            <a:pPr lvl="1"/>
            <a:r>
              <a:rPr lang="en-US" noProof="1"/>
              <a:t>Hystrix</a:t>
            </a:r>
          </a:p>
          <a:p>
            <a:pPr lvl="1"/>
            <a:r>
              <a:rPr lang="en-US" noProof="1"/>
              <a:t>Rest Client with Feign</a:t>
            </a:r>
          </a:p>
          <a:p>
            <a:pPr lvl="1"/>
            <a:r>
              <a:rPr lang="en-US" noProof="1"/>
              <a:t>Ribbon</a:t>
            </a:r>
          </a:p>
          <a:p>
            <a:pPr lvl="1"/>
            <a:r>
              <a:rPr lang="en-US" noProof="1"/>
              <a:t>Archaius</a:t>
            </a:r>
          </a:p>
          <a:p>
            <a:pPr lvl="1"/>
            <a:r>
              <a:rPr lang="en-US" noProof="1"/>
              <a:t>Zuul</a:t>
            </a:r>
          </a:p>
          <a:p>
            <a:r>
              <a:rPr lang="en-US" noProof="1"/>
              <a:t>Netflix.github.io</a:t>
            </a:r>
          </a:p>
          <a:p>
            <a:pPr lvl="1"/>
            <a:r>
              <a:rPr lang="de-DE" dirty="0"/>
              <a:t>Common </a:t>
            </a:r>
            <a:r>
              <a:rPr lang="de-DE" dirty="0" err="1"/>
              <a:t>Runtime</a:t>
            </a:r>
            <a:r>
              <a:rPr lang="de-DE" dirty="0"/>
              <a:t> Services &amp; Libraries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58374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IDEs and Tools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1"/>
              <a:t>Eclipse STS Spring Tool Suite based on Eclipse</a:t>
            </a:r>
          </a:p>
          <a:p>
            <a:r>
              <a:rPr lang="en-US" noProof="1"/>
              <a:t>IntelliJ IDEA Ulitmate</a:t>
            </a:r>
          </a:p>
          <a:p>
            <a:r>
              <a:rPr lang="en-US" noProof="1"/>
              <a:t>VS-Code </a:t>
            </a:r>
          </a:p>
          <a:p>
            <a:pPr lvl="1"/>
            <a:r>
              <a:rPr lang="en-US" noProof="1"/>
              <a:t>Remote Development</a:t>
            </a:r>
          </a:p>
          <a:p>
            <a:pPr lvl="1"/>
            <a:r>
              <a:rPr lang="en-US" noProof="1"/>
              <a:t>Fast and resource saving</a:t>
            </a:r>
          </a:p>
          <a:p>
            <a:endParaRPr lang="en-US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24242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 </a:t>
            </a:r>
            <a:r>
              <a:rPr lang="de-DE" sz="3200" dirty="0" err="1"/>
              <a:t>microservice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....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4604ED4-1669-B846-B9F8-35E2DE7DF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8738" y="4810125"/>
            <a:ext cx="1738382" cy="7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335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Small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6D4764-4953-4E4B-B8E1-6EC71673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57" y="972044"/>
            <a:ext cx="2011363" cy="21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37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independently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5049986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Has</a:t>
            </a:r>
            <a:r>
              <a:rPr lang="de-DE" sz="3200" dirty="0"/>
              <a:t> </a:t>
            </a:r>
            <a:r>
              <a:rPr lang="de-DE" sz="3200" dirty="0" err="1"/>
              <a:t>only</a:t>
            </a:r>
            <a:r>
              <a:rPr lang="de-DE" sz="3200" dirty="0"/>
              <a:t> </a:t>
            </a:r>
            <a:r>
              <a:rPr lang="de-DE" sz="3200" dirty="0" err="1"/>
              <a:t>one</a:t>
            </a:r>
            <a:r>
              <a:rPr lang="de-DE" sz="3200" dirty="0"/>
              <a:t> </a:t>
            </a:r>
            <a:r>
              <a:rPr lang="de-DE" sz="3200" dirty="0" err="1"/>
              <a:t>responsibility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86658753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de-DE" dirty="0">
                <a:hlinkClick r:id="rId3" tooltip="Douglas McIlroy"/>
              </a:rPr>
              <a:t>McIlroy</a:t>
            </a:r>
            <a:r>
              <a:rPr lang="de-DE" dirty="0"/>
              <a:t> </a:t>
            </a:r>
            <a:r>
              <a:rPr lang="de-DE" dirty="0" err="1"/>
              <a:t>founder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| in </a:t>
            </a:r>
            <a:r>
              <a:rPr lang="de-DE" dirty="0" err="1"/>
              <a:t>unix</a:t>
            </a:r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2301654" y="1079511"/>
            <a:ext cx="8172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This is the Unix philosophy: Write programs that do one thing and do it well. Write programs to work together. Write programs to handle </a:t>
            </a:r>
            <a:r>
              <a:rPr lang="en" sz="2400" dirty="0">
                <a:hlinkClick r:id="rId4" tooltip="Standard streams"/>
              </a:rPr>
              <a:t>text streams</a:t>
            </a:r>
            <a:r>
              <a:rPr lang="en" sz="2400" dirty="0"/>
              <a:t>, because that is a universal interface.</a:t>
            </a:r>
            <a:endParaRPr lang="de-DE" sz="24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C2C9017-2B00-3049-AFDD-4B5A2D34334B}"/>
              </a:ext>
            </a:extLst>
          </p:cNvPr>
          <p:cNvSpPr txBox="1"/>
          <p:nvPr/>
        </p:nvSpPr>
        <p:spPr>
          <a:xfrm>
            <a:off x="5643563" y="3657600"/>
            <a:ext cx="483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 err="1"/>
              <a:t>Only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responsibility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16F8F0-1EC1-B946-8BFE-11C41D6C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763" y="3429000"/>
            <a:ext cx="3527425" cy="21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3026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communicate</a:t>
            </a:r>
            <a:r>
              <a:rPr lang="de-DE" sz="3200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295298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Housekeeping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noProof="1"/>
              <a:t>Schedule</a:t>
            </a:r>
          </a:p>
          <a:p>
            <a:pPr lvl="2"/>
            <a:r>
              <a:rPr lang="en-US" noProof="1"/>
              <a:t>Start 09:00</a:t>
            </a:r>
          </a:p>
          <a:p>
            <a:pPr lvl="2"/>
            <a:r>
              <a:rPr lang="en-US" noProof="1"/>
              <a:t>Finish 16:30</a:t>
            </a:r>
          </a:p>
          <a:p>
            <a:pPr lvl="2"/>
            <a:r>
              <a:rPr lang="en-US" noProof="1"/>
              <a:t>Lunch</a:t>
            </a:r>
          </a:p>
          <a:p>
            <a:pPr lvl="3"/>
            <a:r>
              <a:rPr lang="en-US" noProof="1"/>
              <a:t>30-45 mins</a:t>
            </a:r>
          </a:p>
          <a:p>
            <a:pPr lvl="2"/>
            <a:r>
              <a:rPr lang="en-US" noProof="1"/>
              <a:t>Break </a:t>
            </a:r>
          </a:p>
          <a:p>
            <a:pPr lvl="3"/>
            <a:r>
              <a:rPr lang="en-US" noProof="1"/>
              <a:t>10-15 mins AM</a:t>
            </a:r>
          </a:p>
          <a:p>
            <a:pPr lvl="3"/>
            <a:r>
              <a:rPr lang="en-US" noProof="1"/>
              <a:t>10-15 mins PM</a:t>
            </a:r>
          </a:p>
          <a:p>
            <a:pPr lvl="2"/>
            <a:r>
              <a:rPr lang="en-US" noProof="1"/>
              <a:t>Register (are we all here)</a:t>
            </a:r>
          </a:p>
          <a:p>
            <a:pPr lvl="2"/>
            <a:r>
              <a:rPr lang="en-US" noProof="1"/>
              <a:t>Mobiles silent/off</a:t>
            </a:r>
          </a:p>
          <a:p>
            <a:pPr lvl="2"/>
            <a:endParaRPr lang="en-US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041496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behaving</a:t>
            </a:r>
            <a:r>
              <a:rPr lang="de-DE" sz="3200" dirty="0"/>
              <a:t> </a:t>
            </a:r>
            <a:r>
              <a:rPr lang="de-DE" sz="3200" dirty="0" err="1"/>
              <a:t>well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3359963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25BC70B-2854-4F4A-BC6F-196294604DBF}"/>
              </a:ext>
            </a:extLst>
          </p:cNvPr>
          <p:cNvSpPr txBox="1"/>
          <p:nvPr/>
        </p:nvSpPr>
        <p:spPr>
          <a:xfrm>
            <a:off x="1043069" y="4056846"/>
            <a:ext cx="8172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organized</a:t>
            </a:r>
            <a:r>
              <a:rPr lang="de-DE" sz="3200" dirty="0"/>
              <a:t> </a:t>
            </a:r>
            <a:r>
              <a:rPr lang="de-DE" sz="3200" dirty="0" err="1"/>
              <a:t>around</a:t>
            </a:r>
            <a:r>
              <a:rPr lang="de-DE" sz="3200" dirty="0"/>
              <a:t> a Business </a:t>
            </a:r>
            <a:r>
              <a:rPr lang="de-DE" sz="3200" dirty="0" err="1"/>
              <a:t>Capability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81550808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AF57DF-CD6C-5F47-8B09-CEF58A4B14E0}"/>
              </a:ext>
            </a:extLst>
          </p:cNvPr>
          <p:cNvSpPr txBox="1"/>
          <p:nvPr/>
        </p:nvSpPr>
        <p:spPr>
          <a:xfrm>
            <a:off x="1123989" y="2232004"/>
            <a:ext cx="9944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5400" dirty="0"/>
              <a:t>The development, installation, operation and monitor can be done isolated.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3819901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26C7E14-B124-0E40-9087-C95F7B265FF9}"/>
              </a:ext>
            </a:extLst>
          </p:cNvPr>
          <p:cNvSpPr/>
          <p:nvPr/>
        </p:nvSpPr>
        <p:spPr>
          <a:xfrm>
            <a:off x="838200" y="1485900"/>
            <a:ext cx="1010586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Flexibility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Changes are fast in production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Stability in operation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Isolation of errors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Scalability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Use of the most appropriate technology for a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Better distribution of 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Isolation of errors and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Continuous improvement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Feedback loop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Reduces complexity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Migration to new technologies is easier and more incrementally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Better prepared for change</a:t>
            </a:r>
            <a:endParaRPr lang="de-DE" sz="2000" dirty="0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B73CFBE2-4B80-6B46-AF6D-47353F23D270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Advantages of Microservices</a:t>
            </a:r>
          </a:p>
        </p:txBody>
      </p:sp>
    </p:spTree>
    <p:extLst>
      <p:ext uri="{BB962C8B-B14F-4D97-AF65-F5344CB8AC3E}">
        <p14:creationId xmlns:p14="http://schemas.microsoft.com/office/powerpoint/2010/main" val="61336082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 noProof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D88E53-39FA-F44B-ACD4-E323F9B22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977067"/>
            <a:ext cx="6903723" cy="4780828"/>
          </a:xfrm>
          <a:prstGeom prst="rect">
            <a:avLst/>
          </a:prstGeom>
        </p:spPr>
      </p:pic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2EBE67E-C099-0B4D-BF5D-6691A9455690}"/>
              </a:ext>
            </a:extLst>
          </p:cNvPr>
          <p:cNvSpPr txBox="1"/>
          <p:nvPr/>
        </p:nvSpPr>
        <p:spPr>
          <a:xfrm>
            <a:off x="1620153" y="1791047"/>
            <a:ext cx="1363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Amazon</a:t>
            </a:r>
          </a:p>
        </p:txBody>
      </p:sp>
    </p:spTree>
    <p:extLst>
      <p:ext uri="{BB962C8B-B14F-4D97-AF65-F5344CB8AC3E}">
        <p14:creationId xmlns:p14="http://schemas.microsoft.com/office/powerpoint/2010/main" val="158630210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D4C902-4BEA-F948-8239-A8309B5E9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28" y="1385888"/>
            <a:ext cx="10521872" cy="3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3815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5AF5A1C-5312-754B-A07D-829EBBC4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49" y="3095596"/>
            <a:ext cx="3517900" cy="29464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E8FF25B-CF24-314C-AA7E-B867B09867D1}"/>
              </a:ext>
            </a:extLst>
          </p:cNvPr>
          <p:cNvSpPr txBox="1"/>
          <p:nvPr/>
        </p:nvSpPr>
        <p:spPr>
          <a:xfrm>
            <a:off x="585788" y="571500"/>
            <a:ext cx="11058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3600" dirty="0"/>
              <a:t>To handle nonfunctional requirement will be very important!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2700586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F948C7D-60A2-804A-AB82-057D9610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43" y="952896"/>
            <a:ext cx="11158762" cy="48044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7D41B96-90A2-194C-B3B6-B7F166F5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43" y="1105296"/>
            <a:ext cx="11158762" cy="48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163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Isolation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336CBB-6941-5C4D-BC1C-8D1C8FCA515B}"/>
              </a:ext>
            </a:extLst>
          </p:cNvPr>
          <p:cNvSpPr txBox="1"/>
          <p:nvPr/>
        </p:nvSpPr>
        <p:spPr>
          <a:xfrm>
            <a:off x="2628900" y="2043113"/>
            <a:ext cx="749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Datastructure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Running</a:t>
            </a:r>
            <a:r>
              <a:rPr lang="de-DE" sz="3200" dirty="0"/>
              <a:t>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31396300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noProof="1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CC42E51-AF40-6940-BD66-D8461D2E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3" y="1914519"/>
            <a:ext cx="11060813" cy="30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857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Course Details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9601" y="1252174"/>
            <a:ext cx="10972799" cy="456409"/>
          </a:xfrm>
        </p:spPr>
        <p:txBody>
          <a:bodyPr/>
          <a:lstStyle/>
          <a:p>
            <a:r>
              <a:rPr lang="en-US" noProof="1"/>
              <a:t>Course Title: </a:t>
            </a:r>
            <a:r>
              <a:rPr lang="en" b="0" dirty="0"/>
              <a:t>Microservice Patterns</a:t>
            </a:r>
            <a:endParaRPr lang="en-GB" dirty="0">
              <a:solidFill>
                <a:srgbClr val="FF0000"/>
              </a:solidFill>
            </a:endParaRPr>
          </a:p>
          <a:p>
            <a:endParaRPr lang="en-US" noProof="1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1"/>
              <a:t>During</a:t>
            </a:r>
          </a:p>
          <a:p>
            <a:pPr lvl="1"/>
            <a:r>
              <a:rPr lang="en-US" noProof="1"/>
              <a:t>Course outline: </a:t>
            </a:r>
            <a:r>
              <a:rPr lang="en" dirty="0"/>
              <a:t>Building Microservices with Spring Cloud and Netflix OSS Training Course</a:t>
            </a:r>
            <a:endParaRPr lang="en-US" noProof="1"/>
          </a:p>
          <a:p>
            <a:r>
              <a:rPr lang="en-US" noProof="1"/>
              <a:t>After</a:t>
            </a:r>
          </a:p>
          <a:p>
            <a:pPr lvl="1"/>
            <a:r>
              <a:rPr lang="en-US" noProof="1"/>
              <a:t>Training Evaluation Form</a:t>
            </a:r>
          </a:p>
          <a:p>
            <a:pPr lvl="2"/>
            <a:r>
              <a:rPr lang="en-US" noProof="1"/>
              <a:t>Will be sent to you by one of the training coordinators</a:t>
            </a:r>
          </a:p>
          <a:p>
            <a:pPr lvl="1"/>
            <a:r>
              <a:rPr lang="en-US" noProof="1"/>
              <a:t>Course Attendance Certificate</a:t>
            </a:r>
          </a:p>
          <a:p>
            <a:pPr lvl="2"/>
            <a:r>
              <a:rPr lang="en-US" noProof="1"/>
              <a:t>Will be sent to you by one of the training coordinators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55808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noProof="1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6F3E78-7367-7149-9C8E-4C3634FD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525"/>
            <a:ext cx="10208767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3372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Event Bus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DD475DE-DC68-7E42-9B7F-2589ECD8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30" y="1295125"/>
            <a:ext cx="7958137" cy="519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1380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Event Bus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C39202-C14A-C74B-89D2-63F19AAD4A4A}"/>
              </a:ext>
            </a:extLst>
          </p:cNvPr>
          <p:cNvSpPr txBox="1"/>
          <p:nvPr/>
        </p:nvSpPr>
        <p:spPr>
          <a:xfrm>
            <a:off x="1349829" y="1959429"/>
            <a:ext cx="8882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A key challenge with Service Oriented Architecture (SOA) is that messages were routed through a centralized Enterprise Service Bus (ESB), which was too “intelligent.” The microservice community </a:t>
            </a:r>
            <a:r>
              <a:rPr lang="en" sz="2400" dirty="0" err="1"/>
              <a:t>favours</a:t>
            </a:r>
            <a:r>
              <a:rPr lang="en" sz="2400" dirty="0"/>
              <a:t> an alternative approach: smart endpoints and dumb pipes. —Martin Fowler, 2014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5313074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Event Bus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83E03CD-FF06-404A-A3E1-4081B4CC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68" y="1323276"/>
            <a:ext cx="8195061" cy="55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159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Event Bus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1DA8E52-8486-824A-9806-0FCF7C5E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12" y="1332955"/>
            <a:ext cx="9217719" cy="51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049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Listner Logic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171755F-4115-2645-8EC6-A35EB8DD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925" y="1274039"/>
            <a:ext cx="8364538" cy="52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42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5"/>
            <a:ext cx="2234432" cy="5249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Eventual Consistency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490F75D-2A5C-B041-BB40-19B376AB1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619" y="0"/>
            <a:ext cx="8152417" cy="70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44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Microservices Transactions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BB4B01-E1A4-044A-B935-F22D9824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73" y="1285874"/>
            <a:ext cx="8744420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215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Microservices Transactions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BB4B01-E1A4-044A-B935-F22D9824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325" y="4056846"/>
            <a:ext cx="3965668" cy="229950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AB9F042-E7A5-D74E-A307-2D8706DE8CC0}"/>
              </a:ext>
            </a:extLst>
          </p:cNvPr>
          <p:cNvSpPr txBox="1"/>
          <p:nvPr/>
        </p:nvSpPr>
        <p:spPr>
          <a:xfrm>
            <a:off x="528637" y="1571625"/>
            <a:ext cx="67343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Transactions </a:t>
            </a:r>
            <a:r>
              <a:rPr lang="de-DE" sz="3200" dirty="0" err="1"/>
              <a:t>exists</a:t>
            </a:r>
            <a:r>
              <a:rPr lang="de-DE" sz="3200" dirty="0"/>
              <a:t> </a:t>
            </a:r>
            <a:r>
              <a:rPr lang="de-DE" sz="3200" dirty="0" err="1"/>
              <a:t>within</a:t>
            </a:r>
            <a:r>
              <a:rPr lang="de-DE" sz="3200" dirty="0"/>
              <a:t> a </a:t>
            </a:r>
            <a:r>
              <a:rPr lang="de-DE" sz="3200" dirty="0" err="1"/>
              <a:t>service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 err="1"/>
              <a:t>Avoid</a:t>
            </a:r>
            <a:r>
              <a:rPr lang="de-DE" sz="3200" dirty="0"/>
              <a:t> </a:t>
            </a:r>
            <a:r>
              <a:rPr lang="de-DE" sz="3200" dirty="0" err="1"/>
              <a:t>transactions</a:t>
            </a:r>
            <a:r>
              <a:rPr lang="de-DE" sz="3200" dirty="0"/>
              <a:t>, </a:t>
            </a:r>
            <a:r>
              <a:rPr lang="de-DE" sz="3200" dirty="0" err="1"/>
              <a:t>the</a:t>
            </a:r>
            <a:r>
              <a:rPr lang="de-DE" sz="3200" dirty="0"/>
              <a:t> real </a:t>
            </a:r>
            <a:r>
              <a:rPr lang="de-DE" sz="3200" dirty="0" err="1"/>
              <a:t>world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without</a:t>
            </a:r>
            <a:r>
              <a:rPr lang="de-DE" sz="3200" dirty="0"/>
              <a:t> </a:t>
            </a:r>
            <a:r>
              <a:rPr lang="de-DE" sz="3200" dirty="0" err="1"/>
              <a:t>them</a:t>
            </a: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Sagas </a:t>
            </a:r>
            <a:r>
              <a:rPr lang="de-DE" sz="3200" dirty="0" err="1"/>
              <a:t>Compensation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70094036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Patterns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AB9F042-E7A5-D74E-A307-2D8706DE8CC0}"/>
              </a:ext>
            </a:extLst>
          </p:cNvPr>
          <p:cNvSpPr txBox="1"/>
          <p:nvPr/>
        </p:nvSpPr>
        <p:spPr>
          <a:xfrm>
            <a:off x="966951" y="1571626"/>
            <a:ext cx="3378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Competing</a:t>
            </a:r>
            <a:r>
              <a:rPr lang="de-DE" sz="2000" dirty="0"/>
              <a:t> </a:t>
            </a:r>
            <a:r>
              <a:rPr lang="de-DE" sz="2000" dirty="0" err="1"/>
              <a:t>Workers</a:t>
            </a:r>
            <a:r>
              <a:rPr lang="de-DE" sz="2000" dirty="0"/>
              <a:t>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Fanout</a:t>
            </a:r>
            <a:r>
              <a:rPr lang="de-DE" sz="2000" dirty="0"/>
              <a:t>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Facade</a:t>
            </a:r>
            <a:r>
              <a:rPr lang="de-DE" sz="2000" dirty="0"/>
              <a:t> 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Proxy 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Stateless</a:t>
            </a:r>
            <a:r>
              <a:rPr lang="de-DE" sz="2000" dirty="0"/>
              <a:t> Service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Circuit </a:t>
            </a:r>
            <a:r>
              <a:rPr lang="de-DE" sz="2000" dirty="0" err="1"/>
              <a:t>Breaker</a:t>
            </a:r>
            <a:r>
              <a:rPr lang="de-DE" sz="2000" dirty="0"/>
              <a:t> Pattern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938F1F1-7667-8D42-B79A-90DC66A7850E}"/>
              </a:ext>
            </a:extLst>
          </p:cNvPr>
          <p:cNvSpPr txBox="1"/>
          <p:nvPr/>
        </p:nvSpPr>
        <p:spPr>
          <a:xfrm>
            <a:off x="6095998" y="1571626"/>
            <a:ext cx="4229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Microservices</a:t>
            </a:r>
            <a:r>
              <a:rPr lang="de-DE" sz="2000" dirty="0"/>
              <a:t> </a:t>
            </a:r>
            <a:r>
              <a:rPr lang="de-DE" sz="2000" dirty="0" err="1"/>
              <a:t>Composition</a:t>
            </a:r>
            <a:endParaRPr lang="de-D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Broker </a:t>
            </a:r>
            <a:r>
              <a:rPr lang="de-DE" sz="2000" dirty="0" err="1"/>
              <a:t>Composition</a:t>
            </a:r>
            <a:r>
              <a:rPr lang="de-DE" sz="2000" dirty="0"/>
              <a:t>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Aggregate </a:t>
            </a:r>
            <a:r>
              <a:rPr lang="de-DE" sz="2000" dirty="0" err="1"/>
              <a:t>Composition</a:t>
            </a:r>
            <a:r>
              <a:rPr lang="de-DE" sz="2000" dirty="0"/>
              <a:t>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Chained</a:t>
            </a:r>
            <a:r>
              <a:rPr lang="de-DE" sz="2000" dirty="0"/>
              <a:t> </a:t>
            </a:r>
            <a:r>
              <a:rPr lang="de-DE" sz="2000" dirty="0" err="1"/>
              <a:t>Composition</a:t>
            </a:r>
            <a:r>
              <a:rPr lang="de-DE" sz="2000" dirty="0"/>
              <a:t>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Proxy </a:t>
            </a:r>
            <a:r>
              <a:rPr lang="de-DE" sz="2000" dirty="0" err="1"/>
              <a:t>Composition</a:t>
            </a:r>
            <a:r>
              <a:rPr lang="de-DE" sz="2000" dirty="0"/>
              <a:t>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Batch </a:t>
            </a:r>
            <a:r>
              <a:rPr lang="de-DE" sz="2000" dirty="0" err="1"/>
              <a:t>Composition</a:t>
            </a:r>
            <a:r>
              <a:rPr lang="de-DE" sz="2000" dirty="0"/>
              <a:t> Pattern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F1457B-6EF1-8343-B754-546D2EF0315A}"/>
              </a:ext>
            </a:extLst>
          </p:cNvPr>
          <p:cNvSpPr txBox="1"/>
          <p:nvPr/>
        </p:nvSpPr>
        <p:spPr>
          <a:xfrm>
            <a:off x="1043069" y="4214663"/>
            <a:ext cx="337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Transaction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Two</a:t>
            </a:r>
            <a:r>
              <a:rPr lang="de-DE" sz="2000" dirty="0"/>
              <a:t> Phase Commit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b="1" dirty="0"/>
              <a:t>Saga Pattern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Eventual </a:t>
            </a:r>
            <a:r>
              <a:rPr lang="de-DE" sz="2000" dirty="0" err="1"/>
              <a:t>Consistency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6844801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1981203" y="203931"/>
            <a:ext cx="8229599" cy="701731"/>
          </a:xfrm>
        </p:spPr>
        <p:txBody>
          <a:bodyPr>
            <a:spAutoFit/>
          </a:bodyPr>
          <a:lstStyle/>
          <a:p>
            <a:r>
              <a:rPr lang="en-US" noProof="1"/>
              <a:t>Agenda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 bwMode="auto">
          <a:xfrm>
            <a:off x="1981203" y="1099342"/>
            <a:ext cx="8229599" cy="369332"/>
          </a:xfrm>
        </p:spPr>
        <p:txBody>
          <a:bodyPr>
            <a:spAutoFit/>
          </a:bodyPr>
          <a:lstStyle/>
          <a:p>
            <a:r>
              <a:rPr lang="en" b="0" dirty="0"/>
              <a:t>Migrating from a Monolithic to a Microservice Architecture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fld id="{76D8E909-938B-47AE-BA6E-C31282E5C10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3"/>
          </p:nvPr>
        </p:nvSpPr>
        <p:spPr bwMode="auto"/>
        <p:txBody>
          <a:bodyPr/>
          <a:lstStyle/>
          <a:p>
            <a:r>
              <a:rPr lang="en-US" dirty="0"/>
              <a:t>To edit footnote click on Insert / Header &amp; Footer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B11D638-AC62-1B4E-8113-24F6512FDDEE}"/>
              </a:ext>
            </a:extLst>
          </p:cNvPr>
          <p:cNvSpPr/>
          <p:nvPr/>
        </p:nvSpPr>
        <p:spPr>
          <a:xfrm>
            <a:off x="496389" y="1694057"/>
            <a:ext cx="114953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/>
              <a:t>Introduction</a:t>
            </a:r>
            <a:endParaRPr lang="de-DE" sz="1200" dirty="0"/>
          </a:p>
          <a:p>
            <a:r>
              <a:rPr lang="de-DE" sz="1200" dirty="0" err="1"/>
              <a:t>Transforming</a:t>
            </a:r>
            <a:r>
              <a:rPr lang="de-DE" sz="1200" dirty="0"/>
              <a:t> traditional </a:t>
            </a:r>
            <a:r>
              <a:rPr lang="de-DE" sz="1200" dirty="0" err="1"/>
              <a:t>architecture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microservices</a:t>
            </a:r>
            <a:r>
              <a:rPr lang="de-DE" sz="1200" dirty="0"/>
              <a:t> </a:t>
            </a:r>
            <a:r>
              <a:rPr lang="de-DE" sz="1200" dirty="0" err="1"/>
              <a:t>architecture</a:t>
            </a:r>
            <a:endParaRPr lang="de-DE" sz="1200" dirty="0"/>
          </a:p>
          <a:p>
            <a:r>
              <a:rPr lang="de-DE" sz="1200" dirty="0" err="1"/>
              <a:t>Overview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Spring Cloud </a:t>
            </a:r>
            <a:r>
              <a:rPr lang="de-DE" sz="1200" dirty="0" err="1"/>
              <a:t>and</a:t>
            </a:r>
            <a:r>
              <a:rPr lang="de-DE" sz="1200" dirty="0"/>
              <a:t> Spring Boot Features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Architecture</a:t>
            </a:r>
            <a:endParaRPr lang="de-DE" sz="1200" dirty="0"/>
          </a:p>
          <a:p>
            <a:r>
              <a:rPr lang="de-DE" sz="1200" dirty="0"/>
              <a:t>- Spring Cloud Streams</a:t>
            </a:r>
          </a:p>
          <a:p>
            <a:r>
              <a:rPr lang="de-DE" sz="1200" dirty="0" err="1"/>
              <a:t>Overview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Netflix</a:t>
            </a:r>
            <a:r>
              <a:rPr lang="de-DE" sz="1200" dirty="0"/>
              <a:t> OSS Components</a:t>
            </a:r>
          </a:p>
          <a:p>
            <a:r>
              <a:rPr lang="de-DE" sz="1200" dirty="0"/>
              <a:t>Setting </a:t>
            </a:r>
            <a:r>
              <a:rPr lang="de-DE" sz="1200" dirty="0" err="1"/>
              <a:t>up</a:t>
            </a:r>
            <a:r>
              <a:rPr lang="de-DE" sz="1200" dirty="0"/>
              <a:t> </a:t>
            </a:r>
            <a:r>
              <a:rPr lang="de-DE" sz="1200" dirty="0" err="1"/>
              <a:t>Your</a:t>
            </a:r>
            <a:r>
              <a:rPr lang="de-DE" sz="1200" dirty="0"/>
              <a:t> Development Environment</a:t>
            </a:r>
          </a:p>
          <a:p>
            <a:r>
              <a:rPr lang="de-DE" sz="1200" dirty="0" err="1"/>
              <a:t>Installing</a:t>
            </a:r>
            <a:r>
              <a:rPr lang="de-DE" sz="1200" dirty="0"/>
              <a:t>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Configuring</a:t>
            </a:r>
            <a:r>
              <a:rPr lang="de-DE" sz="1200" dirty="0"/>
              <a:t> Spring Cloud</a:t>
            </a:r>
          </a:p>
          <a:p>
            <a:r>
              <a:rPr lang="de-DE" sz="1200" dirty="0" err="1"/>
              <a:t>Creating</a:t>
            </a:r>
            <a:r>
              <a:rPr lang="de-DE" sz="1200" dirty="0"/>
              <a:t> a </a:t>
            </a:r>
            <a:r>
              <a:rPr lang="de-DE" sz="1200" dirty="0" err="1"/>
              <a:t>Microservices</a:t>
            </a:r>
            <a:r>
              <a:rPr lang="de-DE" sz="1200" dirty="0"/>
              <a:t> </a:t>
            </a:r>
            <a:r>
              <a:rPr lang="de-DE" sz="1200" dirty="0" err="1"/>
              <a:t>Application</a:t>
            </a:r>
            <a:endParaRPr lang="de-DE" sz="1200" dirty="0"/>
          </a:p>
          <a:p>
            <a:r>
              <a:rPr lang="de-DE" sz="1200" dirty="0"/>
              <a:t>Service Discovery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Netflix</a:t>
            </a:r>
            <a:r>
              <a:rPr lang="de-DE" sz="1200" dirty="0"/>
              <a:t> </a:t>
            </a:r>
            <a:r>
              <a:rPr lang="de-DE" sz="1200" dirty="0" err="1"/>
              <a:t>Eureka</a:t>
            </a:r>
            <a:r>
              <a:rPr lang="de-DE" sz="1200" dirty="0"/>
              <a:t> -&gt; </a:t>
            </a:r>
            <a:r>
              <a:rPr lang="de-DE" sz="1200" dirty="0" err="1"/>
              <a:t>consul</a:t>
            </a:r>
            <a:endParaRPr lang="de-DE" sz="1200" dirty="0"/>
          </a:p>
          <a:p>
            <a:r>
              <a:rPr lang="de-DE" sz="1200" dirty="0"/>
              <a:t>Dynamic Routing </a:t>
            </a:r>
            <a:r>
              <a:rPr lang="de-DE" sz="1200" dirty="0" err="1"/>
              <a:t>and</a:t>
            </a:r>
            <a:r>
              <a:rPr lang="de-DE" sz="1200" dirty="0"/>
              <a:t> Load </a:t>
            </a:r>
            <a:r>
              <a:rPr lang="de-DE" sz="1200" dirty="0" err="1"/>
              <a:t>Balancing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Netflix</a:t>
            </a:r>
            <a:r>
              <a:rPr lang="de-DE" sz="1200" dirty="0"/>
              <a:t> </a:t>
            </a:r>
            <a:r>
              <a:rPr lang="de-DE" sz="1200" dirty="0" err="1"/>
              <a:t>Ribbon</a:t>
            </a:r>
            <a:r>
              <a:rPr lang="de-DE" sz="1200" dirty="0"/>
              <a:t> -&gt; </a:t>
            </a:r>
            <a:r>
              <a:rPr lang="de-DE" sz="1200" dirty="0" err="1"/>
              <a:t>consul</a:t>
            </a:r>
            <a:endParaRPr lang="de-DE" sz="1200" dirty="0"/>
          </a:p>
          <a:p>
            <a:r>
              <a:rPr lang="de-DE" sz="1200" dirty="0" err="1"/>
              <a:t>Securing</a:t>
            </a:r>
            <a:r>
              <a:rPr lang="de-DE" sz="1200" dirty="0"/>
              <a:t> </a:t>
            </a:r>
            <a:r>
              <a:rPr lang="de-DE" sz="1200" dirty="0" err="1"/>
              <a:t>Your</a:t>
            </a:r>
            <a:r>
              <a:rPr lang="de-DE" sz="1200" dirty="0"/>
              <a:t> </a:t>
            </a:r>
            <a:r>
              <a:rPr lang="de-DE" sz="1200" dirty="0" err="1"/>
              <a:t>Microservices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Spring Cloud </a:t>
            </a:r>
            <a:r>
              <a:rPr lang="de-DE" sz="1200" dirty="0" err="1"/>
              <a:t>Api</a:t>
            </a:r>
            <a:r>
              <a:rPr lang="de-DE" sz="1200" dirty="0"/>
              <a:t> Gateway -&gt; </a:t>
            </a:r>
            <a:r>
              <a:rPr lang="de-DE" sz="1200" dirty="0" err="1"/>
              <a:t>zuul</a:t>
            </a:r>
            <a:endParaRPr lang="de-DE" sz="1200" dirty="0"/>
          </a:p>
          <a:p>
            <a:r>
              <a:rPr lang="de-DE" sz="1200" dirty="0" err="1"/>
              <a:t>Ensuring</a:t>
            </a:r>
            <a:r>
              <a:rPr lang="de-DE" sz="1200" dirty="0"/>
              <a:t> </a:t>
            </a:r>
            <a:r>
              <a:rPr lang="de-DE" sz="1200" dirty="0" err="1"/>
              <a:t>Resiliency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Netflix</a:t>
            </a:r>
            <a:r>
              <a:rPr lang="de-DE" sz="1200" dirty="0"/>
              <a:t> </a:t>
            </a:r>
            <a:r>
              <a:rPr lang="de-DE" sz="1200" dirty="0" err="1"/>
              <a:t>Hystrix</a:t>
            </a:r>
            <a:r>
              <a:rPr lang="de-DE" sz="1200" dirty="0"/>
              <a:t> (</a:t>
            </a:r>
            <a:r>
              <a:rPr lang="de-DE" sz="1200" dirty="0" err="1"/>
              <a:t>Implementing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Circuit </a:t>
            </a:r>
            <a:r>
              <a:rPr lang="de-DE" sz="1200" dirty="0" err="1"/>
              <a:t>Breaker</a:t>
            </a:r>
            <a:r>
              <a:rPr lang="de-DE" sz="1200" dirty="0"/>
              <a:t> Pattern)</a:t>
            </a:r>
          </a:p>
          <a:p>
            <a:r>
              <a:rPr lang="de-DE" sz="1200" dirty="0" err="1"/>
              <a:t>Preparing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Database</a:t>
            </a:r>
          </a:p>
          <a:p>
            <a:r>
              <a:rPr lang="de-DE" sz="1200" dirty="0"/>
              <a:t>Reading </a:t>
            </a:r>
            <a:r>
              <a:rPr lang="de-DE" sz="1200" dirty="0" err="1"/>
              <a:t>and</a:t>
            </a:r>
            <a:r>
              <a:rPr lang="de-DE" sz="1200" dirty="0"/>
              <a:t> Writing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Database</a:t>
            </a:r>
          </a:p>
          <a:p>
            <a:r>
              <a:rPr lang="de-DE" sz="1200" dirty="0" err="1"/>
              <a:t>Using</a:t>
            </a:r>
            <a:r>
              <a:rPr lang="de-DE" sz="1200" dirty="0"/>
              <a:t> </a:t>
            </a:r>
            <a:r>
              <a:rPr lang="de-DE" sz="1200" dirty="0" err="1"/>
              <a:t>Redis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Buffer</a:t>
            </a:r>
            <a:r>
              <a:rPr lang="de-DE" sz="1200" dirty="0"/>
              <a:t> Messages</a:t>
            </a:r>
          </a:p>
          <a:p>
            <a:r>
              <a:rPr lang="de-DE" sz="1200" dirty="0" err="1"/>
              <a:t>Use</a:t>
            </a:r>
            <a:r>
              <a:rPr lang="de-DE" sz="1200" dirty="0"/>
              <a:t> AMQP </a:t>
            </a:r>
            <a:r>
              <a:rPr lang="de-DE" sz="1200" dirty="0" err="1"/>
              <a:t>messaging</a:t>
            </a:r>
            <a:r>
              <a:rPr lang="de-DE" sz="1200" dirty="0"/>
              <a:t> </a:t>
            </a:r>
            <a:r>
              <a:rPr lang="de-DE" sz="1200" dirty="0" err="1"/>
              <a:t>with</a:t>
            </a:r>
            <a:r>
              <a:rPr lang="de-DE" sz="1200" dirty="0"/>
              <a:t> Spring Boot –&gt; </a:t>
            </a:r>
            <a:r>
              <a:rPr lang="de-DE" sz="1200" dirty="0" err="1"/>
              <a:t>RabbitMQ</a:t>
            </a:r>
            <a:r>
              <a:rPr lang="de-DE" sz="1200" dirty="0"/>
              <a:t>, </a:t>
            </a:r>
            <a:r>
              <a:rPr lang="de-DE" sz="1200" dirty="0" err="1"/>
              <a:t>ActiveMQ</a:t>
            </a:r>
            <a:r>
              <a:rPr lang="de-DE" sz="1200" dirty="0"/>
              <a:t>?</a:t>
            </a:r>
          </a:p>
          <a:p>
            <a:r>
              <a:rPr lang="de-DE" sz="1200" dirty="0" err="1"/>
              <a:t>Enabling</a:t>
            </a:r>
            <a:r>
              <a:rPr lang="de-DE" sz="1200" dirty="0"/>
              <a:t> Inter-Service Communication </a:t>
            </a:r>
            <a:r>
              <a:rPr lang="de-DE" sz="1200" dirty="0" err="1"/>
              <a:t>Using</a:t>
            </a:r>
            <a:r>
              <a:rPr lang="de-DE" sz="1200" dirty="0"/>
              <a:t> Kafka:</a:t>
            </a:r>
          </a:p>
          <a:p>
            <a:r>
              <a:rPr lang="de-DE" sz="1200" dirty="0" err="1"/>
              <a:t>Bringing</a:t>
            </a:r>
            <a:r>
              <a:rPr lang="de-DE" sz="1200" dirty="0"/>
              <a:t> </a:t>
            </a:r>
            <a:r>
              <a:rPr lang="de-DE" sz="1200" dirty="0" err="1"/>
              <a:t>it</a:t>
            </a:r>
            <a:r>
              <a:rPr lang="de-DE" sz="1200" dirty="0"/>
              <a:t> all </a:t>
            </a:r>
            <a:r>
              <a:rPr lang="de-DE" sz="1200" dirty="0" err="1"/>
              <a:t>Together</a:t>
            </a:r>
            <a:endParaRPr lang="de-DE" sz="1200" dirty="0"/>
          </a:p>
          <a:p>
            <a:r>
              <a:rPr lang="de-DE" sz="1200" dirty="0" err="1"/>
              <a:t>Testing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Application</a:t>
            </a:r>
            <a:endParaRPr lang="de-DE" sz="1200" dirty="0"/>
          </a:p>
          <a:p>
            <a:r>
              <a:rPr lang="de-DE" sz="1200" dirty="0"/>
              <a:t>Debugging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Application</a:t>
            </a:r>
            <a:endParaRPr lang="de-DE" sz="1200" dirty="0"/>
          </a:p>
          <a:p>
            <a:r>
              <a:rPr lang="de-DE" sz="1200" dirty="0"/>
              <a:t>Summary </a:t>
            </a: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Conclusion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2345853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Competing Workers Pattern - Scalability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B00727-979F-874D-B73F-CC301593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1" y="1262170"/>
            <a:ext cx="10948742" cy="45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9927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Fanout Pattern – One Event triggers many tasks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6E4305-14F0-FB46-B253-A8EFC23F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1246951"/>
            <a:ext cx="11631594" cy="48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209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Façade Design Pattern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C2AD14-8B24-3449-A8DB-2A9E52DE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362" y="1123107"/>
            <a:ext cx="4529282" cy="53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791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Proxy Design Pattern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87DB1F-7EC4-6E40-B5CD-285FE706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50" y="1274618"/>
            <a:ext cx="3960823" cy="5312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55400E4-C2D9-8B4C-A8A5-224CB8042106}"/>
              </a:ext>
            </a:extLst>
          </p:cNvPr>
          <p:cNvSpPr txBox="1"/>
          <p:nvPr/>
        </p:nvSpPr>
        <p:spPr>
          <a:xfrm>
            <a:off x="6852008" y="1522417"/>
            <a:ext cx="441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Security</a:t>
            </a:r>
          </a:p>
          <a:p>
            <a:pPr marL="285750" indent="-285750">
              <a:buFontTx/>
              <a:buChar char="-"/>
            </a:pPr>
            <a:r>
              <a:rPr lang="de-DE" sz="2000" dirty="0"/>
              <a:t>Validation</a:t>
            </a:r>
          </a:p>
          <a:p>
            <a:pPr marL="285750" indent="-285750">
              <a:buFontTx/>
              <a:buChar char="-"/>
            </a:pPr>
            <a:r>
              <a:rPr lang="de-DE" sz="2000" dirty="0" err="1"/>
              <a:t>Simplification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Holder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another</a:t>
            </a:r>
            <a:r>
              <a:rPr lang="de-DE" sz="2000" dirty="0"/>
              <a:t> </a:t>
            </a:r>
            <a:r>
              <a:rPr lang="de-DE" sz="2000" dirty="0" err="1"/>
              <a:t>object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Proxy </a:t>
            </a:r>
            <a:r>
              <a:rPr lang="de-DE" sz="2000" dirty="0" err="1"/>
              <a:t>Object</a:t>
            </a:r>
            <a:r>
              <a:rPr lang="de-DE" sz="2000" dirty="0"/>
              <a:t> </a:t>
            </a:r>
            <a:r>
              <a:rPr lang="de-DE" sz="2000" dirty="0" err="1"/>
              <a:t>dosen´t</a:t>
            </a:r>
            <a:r>
              <a:rPr lang="de-DE" sz="2000" dirty="0"/>
              <a:t> </a:t>
            </a:r>
            <a:r>
              <a:rPr lang="de-DE" sz="2000" dirty="0" err="1"/>
              <a:t>contain</a:t>
            </a:r>
            <a:r>
              <a:rPr lang="de-DE" sz="2000" dirty="0"/>
              <a:t> </a:t>
            </a:r>
            <a:r>
              <a:rPr lang="de-DE" sz="2000" dirty="0" err="1"/>
              <a:t>business</a:t>
            </a:r>
            <a:r>
              <a:rPr lang="de-DE" sz="2000" dirty="0"/>
              <a:t> </a:t>
            </a:r>
            <a:r>
              <a:rPr lang="de-DE" sz="2000" dirty="0" err="1"/>
              <a:t>logic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24497874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Stateless Service Pattern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BAF91EA-829B-CA42-A595-723FABF4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86" y="1359094"/>
            <a:ext cx="3647786" cy="499725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7649409-5C68-6048-95E2-56F8C2FAD319}"/>
              </a:ext>
            </a:extLst>
          </p:cNvPr>
          <p:cNvSpPr txBox="1"/>
          <p:nvPr/>
        </p:nvSpPr>
        <p:spPr>
          <a:xfrm>
            <a:off x="4197927" y="1571626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in Services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maintained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Clients </a:t>
            </a:r>
            <a:r>
              <a:rPr lang="de-DE" dirty="0" err="1"/>
              <a:t>maintain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State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request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Scalability</a:t>
            </a:r>
            <a:r>
              <a:rPr lang="de-DE" dirty="0"/>
              <a:t>, Performance, 	</a:t>
            </a:r>
            <a:r>
              <a:rPr lang="de-DE" dirty="0" err="1"/>
              <a:t>Availability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traffic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81834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Broker Composition Patterns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0BF489-C531-BF47-80F4-8143EE8F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56" y="1353783"/>
            <a:ext cx="10544444" cy="50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517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Aggregate Composition Pattern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CA52E2-CFB7-034B-8892-7E9378B3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8" y="1229109"/>
            <a:ext cx="10731048" cy="515321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6503EA-7CDF-CD4C-8347-B0228334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850" y="1568256"/>
            <a:ext cx="10731048" cy="51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6444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Chained Composition Pattern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3D9B5C-013D-AE41-BCA0-7975848D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7" y="1410276"/>
            <a:ext cx="10105860" cy="50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83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Proxy Composition Pattern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7732403-2E75-FA4E-AE44-E2354F61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69" y="1226017"/>
            <a:ext cx="8298825" cy="53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3899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Branch Composition Pattern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8A17546-CD48-7942-B0C6-4DE5FBB0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05" y="1277504"/>
            <a:ext cx="10404186" cy="51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905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Software Architecture and Microservices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noProof="1"/>
          </a:p>
          <a:p>
            <a:endParaRPr lang="en-US" noProof="1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609600" y="1555750"/>
            <a:ext cx="4980709" cy="4246564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Develoment</a:t>
            </a:r>
          </a:p>
          <a:p>
            <a:pPr lvl="1"/>
            <a:r>
              <a:rPr lang="en-US" noProof="1"/>
              <a:t>Build</a:t>
            </a:r>
          </a:p>
          <a:p>
            <a:pPr lvl="1"/>
            <a:r>
              <a:rPr lang="en-US" noProof="1"/>
              <a:t>Countinous Delivery/Deployment</a:t>
            </a:r>
          </a:p>
          <a:p>
            <a:pPr lvl="1"/>
            <a:r>
              <a:rPr lang="en-US" noProof="1"/>
              <a:t>Big Data</a:t>
            </a:r>
          </a:p>
          <a:p>
            <a:r>
              <a:rPr lang="en-US" noProof="1"/>
              <a:t>Test</a:t>
            </a:r>
          </a:p>
          <a:p>
            <a:pPr lvl="1"/>
            <a:r>
              <a:rPr lang="en-US" noProof="1"/>
              <a:t>NoSQL</a:t>
            </a:r>
          </a:p>
          <a:p>
            <a:r>
              <a:rPr lang="en-US" noProof="1"/>
              <a:t>Operations</a:t>
            </a:r>
          </a:p>
          <a:p>
            <a:pPr lvl="1"/>
            <a:r>
              <a:rPr lang="en-US" noProof="1"/>
              <a:t>Spring Boot</a:t>
            </a:r>
          </a:p>
          <a:p>
            <a:pPr lvl="1"/>
            <a:r>
              <a:rPr lang="en-US" noProof="1"/>
              <a:t>Docker</a:t>
            </a:r>
          </a:p>
          <a:p>
            <a:pPr lvl="1"/>
            <a:r>
              <a:rPr lang="en-US" noProof="1"/>
              <a:t>Cloud</a:t>
            </a:r>
          </a:p>
          <a:p>
            <a:pPr lvl="1"/>
            <a:r>
              <a:rPr lang="en-US" noProof="1"/>
              <a:t>Log Aggregation</a:t>
            </a:r>
          </a:p>
          <a:p>
            <a:pPr lvl="1"/>
            <a:r>
              <a:rPr lang="en-US" noProof="1"/>
              <a:t>Monitoring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To edit footnote click on Insert / Header &amp; Footer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8E909-938B-47AE-BA6E-C31282E5C10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2C578706-7F3C-4742-9F15-8CBC6330C56F}"/>
              </a:ext>
            </a:extLst>
          </p:cNvPr>
          <p:cNvSpPr txBox="1">
            <a:spLocks/>
          </p:cNvSpPr>
          <p:nvPr/>
        </p:nvSpPr>
        <p:spPr bwMode="auto">
          <a:xfrm>
            <a:off x="6102927" y="1532876"/>
            <a:ext cx="4980709" cy="424656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95263" indent="-1952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Management</a:t>
            </a:r>
          </a:p>
          <a:p>
            <a:pPr lvl="1"/>
            <a:r>
              <a:rPr lang="en-US" noProof="1"/>
              <a:t>Organisation and Scrum Feedback Loop</a:t>
            </a:r>
          </a:p>
          <a:p>
            <a:pPr lvl="1"/>
            <a:r>
              <a:rPr lang="en-US" noProof="1"/>
              <a:t>Team</a:t>
            </a:r>
          </a:p>
          <a:p>
            <a:r>
              <a:rPr lang="en-US" noProof="1"/>
              <a:t>Communication</a:t>
            </a:r>
          </a:p>
          <a:p>
            <a:pPr lvl="1"/>
            <a:r>
              <a:rPr lang="en-US" noProof="1"/>
              <a:t>REST</a:t>
            </a:r>
          </a:p>
          <a:p>
            <a:pPr lvl="1"/>
            <a:r>
              <a:rPr lang="en-US" noProof="1"/>
              <a:t>Registries</a:t>
            </a:r>
          </a:p>
          <a:p>
            <a:pPr lvl="1"/>
            <a:r>
              <a:rPr lang="en-US" noProof="1"/>
              <a:t>Design</a:t>
            </a:r>
          </a:p>
          <a:p>
            <a:pPr lvl="1"/>
            <a:r>
              <a:rPr lang="en-US" noProof="1"/>
              <a:t>DDD</a:t>
            </a:r>
          </a:p>
          <a:p>
            <a:pPr lvl="1"/>
            <a:r>
              <a:rPr lang="en-US" noProof="1"/>
              <a:t>Messaging</a:t>
            </a:r>
          </a:p>
        </p:txBody>
      </p:sp>
    </p:spTree>
    <p:extLst>
      <p:ext uri="{BB962C8B-B14F-4D97-AF65-F5344CB8AC3E}">
        <p14:creationId xmlns:p14="http://schemas.microsoft.com/office/powerpoint/2010/main" val="209721088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Saga Pattern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9AB7A5-3181-5144-9151-A0779380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4" y="1381474"/>
            <a:ext cx="3817630" cy="516502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4BC09EE-8321-2648-9095-9A7D74717B16}"/>
              </a:ext>
            </a:extLst>
          </p:cNvPr>
          <p:cNvSpPr txBox="1"/>
          <p:nvPr/>
        </p:nvSpPr>
        <p:spPr>
          <a:xfrm>
            <a:off x="4918364" y="1381474"/>
            <a:ext cx="5279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Transactions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many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Track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 err="1"/>
              <a:t>Failure</a:t>
            </a:r>
            <a:r>
              <a:rPr lang="de-DE" sz="2000" dirty="0"/>
              <a:t> Management</a:t>
            </a:r>
          </a:p>
          <a:p>
            <a:pPr marL="285750" indent="-285750">
              <a:buFontTx/>
              <a:buChar char="-"/>
            </a:pPr>
            <a:r>
              <a:rPr lang="de-DE" sz="2000" dirty="0" err="1"/>
              <a:t>Compensate</a:t>
            </a:r>
            <a:r>
              <a:rPr lang="de-DE" sz="2000" dirty="0"/>
              <a:t> </a:t>
            </a:r>
            <a:r>
              <a:rPr lang="de-DE" sz="2000" dirty="0" err="1"/>
              <a:t>requests</a:t>
            </a: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Saga log</a:t>
            </a:r>
          </a:p>
        </p:txBody>
      </p:sp>
    </p:spTree>
    <p:extLst>
      <p:ext uri="{BB962C8B-B14F-4D97-AF65-F5344CB8AC3E}">
        <p14:creationId xmlns:p14="http://schemas.microsoft.com/office/powerpoint/2010/main" val="102343688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1BEA53-B376-BB4B-8248-84791640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" y="1267533"/>
            <a:ext cx="9496515" cy="539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44065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Cohesion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5B850C7-3342-1A4F-8552-2FD6BE744F4F}"/>
              </a:ext>
            </a:extLst>
          </p:cNvPr>
          <p:cNvSpPr txBox="1"/>
          <p:nvPr/>
        </p:nvSpPr>
        <p:spPr>
          <a:xfrm>
            <a:off x="583474" y="1497874"/>
            <a:ext cx="5677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/>
              <a:t>Cohesion</a:t>
            </a:r>
            <a:r>
              <a:rPr lang="en" dirty="0"/>
              <a:t> (from </a:t>
            </a:r>
            <a:r>
              <a:rPr lang="en" dirty="0">
                <a:hlinkClick r:id="rId3" tooltip="Latin"/>
              </a:rPr>
              <a:t>Latin</a:t>
            </a:r>
            <a:r>
              <a:rPr lang="en" dirty="0"/>
              <a:t> </a:t>
            </a:r>
            <a:r>
              <a:rPr lang="en" i="1" dirty="0" err="1"/>
              <a:t>cohaesiō</a:t>
            </a:r>
            <a:r>
              <a:rPr lang="en" dirty="0"/>
              <a:t> "cling" or "unity") or </a:t>
            </a:r>
            <a:r>
              <a:rPr lang="en" b="1" dirty="0"/>
              <a:t>cohesive attraction</a:t>
            </a:r>
            <a:r>
              <a:rPr lang="en" dirty="0"/>
              <a:t> or </a:t>
            </a:r>
            <a:r>
              <a:rPr lang="en" b="1" dirty="0"/>
              <a:t>cohesive force</a:t>
            </a:r>
            <a:r>
              <a:rPr lang="en" dirty="0"/>
              <a:t> is the action or </a:t>
            </a:r>
            <a:r>
              <a:rPr lang="en" dirty="0">
                <a:hlinkClick r:id="rId4" tooltip="Chemical property"/>
              </a:rPr>
              <a:t>property</a:t>
            </a:r>
            <a:r>
              <a:rPr lang="en" dirty="0"/>
              <a:t> of like </a:t>
            </a:r>
            <a:r>
              <a:rPr lang="en" dirty="0">
                <a:hlinkClick r:id="rId5" tooltip="Molecule"/>
              </a:rPr>
              <a:t>molecules</a:t>
            </a:r>
            <a:r>
              <a:rPr lang="en" dirty="0"/>
              <a:t> sticking together, being mutually </a:t>
            </a:r>
            <a:r>
              <a:rPr lang="en" dirty="0">
                <a:hlinkClick r:id="rId6" tooltip="Intermolecular attraction"/>
              </a:rPr>
              <a:t>attractive</a:t>
            </a:r>
            <a:r>
              <a:rPr lang="en" dirty="0"/>
              <a:t>. </a:t>
            </a:r>
          </a:p>
          <a:p>
            <a:endParaRPr lang="en" dirty="0"/>
          </a:p>
          <a:p>
            <a:r>
              <a:rPr lang="de-DE" dirty="0">
                <a:hlinkClick r:id="rId7"/>
              </a:rPr>
              <a:t>https://en.wikipedia.org/wiki/Cohesion_(chemistry)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CC343FF-7EC0-9D41-92F0-E903C29CFCE7}"/>
              </a:ext>
            </a:extLst>
          </p:cNvPr>
          <p:cNvSpPr txBox="1"/>
          <p:nvPr/>
        </p:nvSpPr>
        <p:spPr>
          <a:xfrm>
            <a:off x="5776994" y="1434946"/>
            <a:ext cx="50335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In </a:t>
            </a:r>
            <a:r>
              <a:rPr lang="en" u="sng" dirty="0">
                <a:hlinkClick r:id="rId8"/>
              </a:rPr>
              <a:t>computer programming</a:t>
            </a:r>
            <a:r>
              <a:rPr lang="en" dirty="0"/>
              <a:t>, </a:t>
            </a:r>
            <a:r>
              <a:rPr lang="en" b="1" dirty="0"/>
              <a:t>cohesion</a:t>
            </a:r>
            <a:r>
              <a:rPr lang="en" dirty="0"/>
              <a:t> refers to the </a:t>
            </a:r>
            <a:r>
              <a:rPr lang="en" i="1" dirty="0"/>
              <a:t>degree to which the elements inside a </a:t>
            </a:r>
            <a:r>
              <a:rPr lang="en" i="1" dirty="0">
                <a:hlinkClick r:id="rId9" tooltip="Module (programming)"/>
              </a:rPr>
              <a:t>module</a:t>
            </a:r>
            <a:r>
              <a:rPr lang="en" i="1" dirty="0"/>
              <a:t> belong together</a:t>
            </a:r>
            <a:r>
              <a:rPr lang="en" dirty="0"/>
              <a:t>.</a:t>
            </a:r>
            <a:r>
              <a:rPr lang="en" baseline="30000" dirty="0">
                <a:hlinkClick r:id="rId10"/>
              </a:rPr>
              <a:t>[1]</a:t>
            </a:r>
            <a:r>
              <a:rPr lang="en" dirty="0"/>
              <a:t> In one sense, it is a measure of the strength of relationship between the methods and data of a class and some unifying purpose or concept served by that class. In another sense, it is a measure of the strength of relationship between the class's methods and data themselves.</a:t>
            </a:r>
            <a:br>
              <a:rPr lang="en" dirty="0"/>
            </a:br>
            <a:br>
              <a:rPr lang="en" dirty="0"/>
            </a:br>
            <a:r>
              <a:rPr lang="de-DE" dirty="0">
                <a:hlinkClick r:id="rId11"/>
              </a:rPr>
              <a:t>https://en.wikipedia.org/wiki/Cohesion_(computer_science)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EE7DBC-0534-2A4D-9405-33C526005B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506" y="4347676"/>
            <a:ext cx="5181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138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Coupling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3BE219-428E-5C49-A523-8678FB51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2046869"/>
            <a:ext cx="7563757" cy="30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049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High cohesion &amp; decoupled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D164BD-52C3-8F44-B784-4882900F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297" y="2126304"/>
            <a:ext cx="7773213" cy="3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2103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1BEA53-B376-BB4B-8248-84791640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" y="1267533"/>
            <a:ext cx="9496515" cy="5392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557ADE8C-7573-2D40-B5AA-868CDC1FE9B0}"/>
                  </a:ext>
                </a:extLst>
              </p14:cNvPr>
              <p14:cNvContentPartPr/>
              <p14:nvPr/>
            </p14:nvContentPartPr>
            <p14:xfrm>
              <a:off x="629674" y="1205280"/>
              <a:ext cx="9593640" cy="41176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557ADE8C-7573-2D40-B5AA-868CDC1FE9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675" y="1187280"/>
                <a:ext cx="9629279" cy="415332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DD8E4B20-E1B7-9547-9139-B398806F1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311" y="5158848"/>
            <a:ext cx="3136309" cy="12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6421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E1BEA53-B376-BB4B-8248-84791640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" y="1267533"/>
            <a:ext cx="9496515" cy="5392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7AA6EEF4-4EC5-2746-AAFE-1D06DC42982D}"/>
                  </a:ext>
                </a:extLst>
              </p14:cNvPr>
              <p14:cNvContentPartPr/>
              <p14:nvPr/>
            </p14:nvContentPartPr>
            <p14:xfrm>
              <a:off x="2593834" y="1909080"/>
              <a:ext cx="6311520" cy="7520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7AA6EEF4-4EC5-2746-AAFE-1D06DC4298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5834" y="1891080"/>
                <a:ext cx="6347160" cy="7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627422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56646-70ED-DF4A-A5C4-24EDA201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6" y="1239883"/>
            <a:ext cx="9693729" cy="547906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48FA4675-EFDE-524B-B092-E9D53C200800}"/>
              </a:ext>
            </a:extLst>
          </p:cNvPr>
          <p:cNvSpPr txBox="1"/>
          <p:nvPr/>
        </p:nvSpPr>
        <p:spPr>
          <a:xfrm>
            <a:off x="5259977" y="1463040"/>
            <a:ext cx="284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Redundancy</a:t>
            </a:r>
            <a:r>
              <a:rPr lang="de-DE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1980889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56646-70ED-DF4A-A5C4-24EDA201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224456"/>
            <a:ext cx="9693729" cy="547906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24DACC9-A332-674E-9BB0-FE2A85DD0C4A}"/>
              </a:ext>
            </a:extLst>
          </p:cNvPr>
          <p:cNvSpPr/>
          <p:nvPr/>
        </p:nvSpPr>
        <p:spPr>
          <a:xfrm>
            <a:off x="6609806" y="968376"/>
            <a:ext cx="3944983" cy="2460624"/>
          </a:xfrm>
          <a:prstGeom prst="rect">
            <a:avLst/>
          </a:prstGeom>
          <a:solidFill>
            <a:srgbClr val="FFFF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8CDA7B-9B0A-0F43-9574-2A72A18D36CA}"/>
              </a:ext>
            </a:extLst>
          </p:cNvPr>
          <p:cNvSpPr/>
          <p:nvPr/>
        </p:nvSpPr>
        <p:spPr>
          <a:xfrm>
            <a:off x="6583152" y="3685080"/>
            <a:ext cx="3944983" cy="246062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B50772-6387-1A4F-959D-28D99C81D38A}"/>
              </a:ext>
            </a:extLst>
          </p:cNvPr>
          <p:cNvSpPr/>
          <p:nvPr/>
        </p:nvSpPr>
        <p:spPr>
          <a:xfrm>
            <a:off x="4662101" y="4760891"/>
            <a:ext cx="1433899" cy="2047952"/>
          </a:xfrm>
          <a:prstGeom prst="rect">
            <a:avLst/>
          </a:prstGeom>
          <a:solidFill>
            <a:srgbClr val="92D05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E65A0F-B194-F948-92D2-2EFD3B99A58A}"/>
              </a:ext>
            </a:extLst>
          </p:cNvPr>
          <p:cNvSpPr/>
          <p:nvPr/>
        </p:nvSpPr>
        <p:spPr>
          <a:xfrm>
            <a:off x="459618" y="1200644"/>
            <a:ext cx="4070341" cy="5031990"/>
          </a:xfrm>
          <a:prstGeom prst="rect">
            <a:avLst/>
          </a:prstGeom>
          <a:solidFill>
            <a:srgbClr val="00B0F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487392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56646-70ED-DF4A-A5C4-24EDA201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224456"/>
            <a:ext cx="9693729" cy="547906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24DACC9-A332-674E-9BB0-FE2A85DD0C4A}"/>
              </a:ext>
            </a:extLst>
          </p:cNvPr>
          <p:cNvSpPr/>
          <p:nvPr/>
        </p:nvSpPr>
        <p:spPr>
          <a:xfrm>
            <a:off x="6609806" y="968376"/>
            <a:ext cx="3944983" cy="2460624"/>
          </a:xfrm>
          <a:prstGeom prst="rect">
            <a:avLst/>
          </a:prstGeom>
          <a:solidFill>
            <a:srgbClr val="FFFF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8CDA7B-9B0A-0F43-9574-2A72A18D36CA}"/>
              </a:ext>
            </a:extLst>
          </p:cNvPr>
          <p:cNvSpPr/>
          <p:nvPr/>
        </p:nvSpPr>
        <p:spPr>
          <a:xfrm>
            <a:off x="6583152" y="3685080"/>
            <a:ext cx="3944983" cy="246062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B50772-6387-1A4F-959D-28D99C81D38A}"/>
              </a:ext>
            </a:extLst>
          </p:cNvPr>
          <p:cNvSpPr/>
          <p:nvPr/>
        </p:nvSpPr>
        <p:spPr>
          <a:xfrm>
            <a:off x="4662101" y="4760891"/>
            <a:ext cx="1433899" cy="2047952"/>
          </a:xfrm>
          <a:prstGeom prst="rect">
            <a:avLst/>
          </a:prstGeom>
          <a:solidFill>
            <a:srgbClr val="92D05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E65A0F-B194-F948-92D2-2EFD3B99A58A}"/>
              </a:ext>
            </a:extLst>
          </p:cNvPr>
          <p:cNvSpPr/>
          <p:nvPr/>
        </p:nvSpPr>
        <p:spPr>
          <a:xfrm>
            <a:off x="459618" y="1200644"/>
            <a:ext cx="4070341" cy="5031990"/>
          </a:xfrm>
          <a:prstGeom prst="rect">
            <a:avLst/>
          </a:prstGeom>
          <a:solidFill>
            <a:srgbClr val="00B0F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04C373-1272-A24C-B2A1-81CD3CBD5C2F}"/>
              </a:ext>
            </a:extLst>
          </p:cNvPr>
          <p:cNvSpPr txBox="1"/>
          <p:nvPr/>
        </p:nvSpPr>
        <p:spPr>
          <a:xfrm>
            <a:off x="4828525" y="2680708"/>
            <a:ext cx="714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71813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73885EC-F228-C441-9E37-7997F8582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0" r="-1" b="-1"/>
          <a:stretch/>
        </p:blipFill>
        <p:spPr>
          <a:xfrm>
            <a:off x="-1" y="10"/>
            <a:ext cx="12192001" cy="43882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noProof="1">
              <a:solidFill>
                <a:srgbClr val="00000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noProof="1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noProof="1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8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78774477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56646-70ED-DF4A-A5C4-24EDA201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224456"/>
            <a:ext cx="9693729" cy="547906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24DACC9-A332-674E-9BB0-FE2A85DD0C4A}"/>
              </a:ext>
            </a:extLst>
          </p:cNvPr>
          <p:cNvSpPr/>
          <p:nvPr/>
        </p:nvSpPr>
        <p:spPr>
          <a:xfrm>
            <a:off x="5269270" y="968376"/>
            <a:ext cx="5285519" cy="2460624"/>
          </a:xfrm>
          <a:prstGeom prst="rect">
            <a:avLst/>
          </a:prstGeom>
          <a:solidFill>
            <a:srgbClr val="FFFF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8CDA7B-9B0A-0F43-9574-2A72A18D36CA}"/>
              </a:ext>
            </a:extLst>
          </p:cNvPr>
          <p:cNvSpPr/>
          <p:nvPr/>
        </p:nvSpPr>
        <p:spPr>
          <a:xfrm>
            <a:off x="5633546" y="3685080"/>
            <a:ext cx="4894590" cy="246062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B50772-6387-1A4F-959D-28D99C81D38A}"/>
              </a:ext>
            </a:extLst>
          </p:cNvPr>
          <p:cNvSpPr/>
          <p:nvPr/>
        </p:nvSpPr>
        <p:spPr>
          <a:xfrm>
            <a:off x="4662101" y="4056846"/>
            <a:ext cx="1433899" cy="2751997"/>
          </a:xfrm>
          <a:prstGeom prst="rect">
            <a:avLst/>
          </a:prstGeom>
          <a:solidFill>
            <a:srgbClr val="92D05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E65A0F-B194-F948-92D2-2EFD3B99A58A}"/>
              </a:ext>
            </a:extLst>
          </p:cNvPr>
          <p:cNvSpPr/>
          <p:nvPr/>
        </p:nvSpPr>
        <p:spPr>
          <a:xfrm>
            <a:off x="459618" y="1200644"/>
            <a:ext cx="4637899" cy="5031990"/>
          </a:xfrm>
          <a:prstGeom prst="rect">
            <a:avLst/>
          </a:prstGeom>
          <a:solidFill>
            <a:srgbClr val="00B0F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66248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3C56646-70ED-DF4A-A5C4-24EDA2018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224456"/>
            <a:ext cx="9693729" cy="547906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24DACC9-A332-674E-9BB0-FE2A85DD0C4A}"/>
              </a:ext>
            </a:extLst>
          </p:cNvPr>
          <p:cNvSpPr/>
          <p:nvPr/>
        </p:nvSpPr>
        <p:spPr>
          <a:xfrm>
            <a:off x="6609806" y="968376"/>
            <a:ext cx="3944983" cy="2460624"/>
          </a:xfrm>
          <a:prstGeom prst="rect">
            <a:avLst/>
          </a:prstGeom>
          <a:solidFill>
            <a:srgbClr val="FFFF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8CDA7B-9B0A-0F43-9574-2A72A18D36CA}"/>
              </a:ext>
            </a:extLst>
          </p:cNvPr>
          <p:cNvSpPr/>
          <p:nvPr/>
        </p:nvSpPr>
        <p:spPr>
          <a:xfrm>
            <a:off x="6583152" y="3685080"/>
            <a:ext cx="3944983" cy="2460624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8B50772-6387-1A4F-959D-28D99C81D38A}"/>
              </a:ext>
            </a:extLst>
          </p:cNvPr>
          <p:cNvSpPr/>
          <p:nvPr/>
        </p:nvSpPr>
        <p:spPr>
          <a:xfrm>
            <a:off x="4662101" y="4760891"/>
            <a:ext cx="1433899" cy="2047952"/>
          </a:xfrm>
          <a:prstGeom prst="rect">
            <a:avLst/>
          </a:prstGeom>
          <a:solidFill>
            <a:srgbClr val="92D05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E65A0F-B194-F948-92D2-2EFD3B99A58A}"/>
              </a:ext>
            </a:extLst>
          </p:cNvPr>
          <p:cNvSpPr/>
          <p:nvPr/>
        </p:nvSpPr>
        <p:spPr>
          <a:xfrm>
            <a:off x="459618" y="1200644"/>
            <a:ext cx="4070341" cy="5031990"/>
          </a:xfrm>
          <a:prstGeom prst="rect">
            <a:avLst/>
          </a:prstGeom>
          <a:solidFill>
            <a:srgbClr val="00B0F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B1E52DB-179F-E042-9073-66731B834875}"/>
              </a:ext>
            </a:extLst>
          </p:cNvPr>
          <p:cNvSpPr/>
          <p:nvPr/>
        </p:nvSpPr>
        <p:spPr>
          <a:xfrm>
            <a:off x="4662102" y="2554014"/>
            <a:ext cx="1353564" cy="2172448"/>
          </a:xfrm>
          <a:prstGeom prst="rect">
            <a:avLst/>
          </a:prstGeom>
          <a:solidFill>
            <a:srgbClr val="00206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Grafik 3" descr="File:Emoji u1f44e.svg - Wikimedia Commons">
            <a:extLst>
              <a:ext uri="{FF2B5EF4-FFF2-40B4-BE49-F238E27FC236}">
                <a16:creationId xmlns:a16="http://schemas.microsoft.com/office/drawing/2014/main" id="{BF8D9922-6B34-624A-9CAB-48F9CB5D5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89386" y="5046936"/>
            <a:ext cx="1309414" cy="130941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B930B35-CF3F-224B-A446-C87991A72A29}"/>
              </a:ext>
            </a:extLst>
          </p:cNvPr>
          <p:cNvSpPr txBox="1"/>
          <p:nvPr/>
        </p:nvSpPr>
        <p:spPr>
          <a:xfrm>
            <a:off x="11427738" y="6540698"/>
            <a:ext cx="5710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5" tooltip="http://commons.wikimedia.org/wiki/File:Emoji_u1f44e.svg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6" tooltip="https://creativecommons.org/licenses/by-sa/3.0/"/>
              </a:rPr>
              <a:t>CC BY-SA</a:t>
            </a:r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732077755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noProof="1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930B35-CF3F-224B-A446-C87991A72A29}"/>
              </a:ext>
            </a:extLst>
          </p:cNvPr>
          <p:cNvSpPr txBox="1"/>
          <p:nvPr/>
        </p:nvSpPr>
        <p:spPr>
          <a:xfrm>
            <a:off x="11427738" y="6540698"/>
            <a:ext cx="5710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3" tooltip="http://commons.wikimedia.org/wiki/File:Emoji_u1f44e.svg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4" tooltip="https://creativecommons.org/licenses/by-sa/3.0/"/>
              </a:rPr>
              <a:t>CC BY-SA</a:t>
            </a:r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93FF4F-628E-B141-B2BD-874A2F305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6358" y="791357"/>
            <a:ext cx="4046704" cy="53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5127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DD51B727-FF64-1E49-A388-48F25DA7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28" y="1190774"/>
            <a:ext cx="10116644" cy="54638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43069" y="2275671"/>
            <a:ext cx="10105861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" sz="4800" dirty="0"/>
            </a:br>
            <a:endParaRPr lang="en-US" sz="4800" kern="1200" noProof="1">
              <a:latin typeface="+mj-lt"/>
              <a:ea typeface="+mj-ea"/>
              <a:cs typeface="+mj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noProof="1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662102" y="6356350"/>
            <a:ext cx="54597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325100" y="6356350"/>
            <a:ext cx="1028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>
                <a:solidFill>
                  <a:prstClr val="black">
                    <a:tint val="75000"/>
                  </a:prstClr>
                </a:solidFill>
              </a:rPr>
              <a:pPr algn="r">
                <a:spcAft>
                  <a:spcPts val="600"/>
                </a:spcAft>
                <a:defRPr/>
              </a:pPr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EC8C2BF-0BF0-254B-A380-7EFB510AFBDB}"/>
              </a:ext>
            </a:extLst>
          </p:cNvPr>
          <p:cNvSpPr txBox="1">
            <a:spLocks/>
          </p:cNvSpPr>
          <p:nvPr/>
        </p:nvSpPr>
        <p:spPr bwMode="auto">
          <a:xfrm>
            <a:off x="200188" y="365126"/>
            <a:ext cx="11153612" cy="120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ERD Diagramm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B930B35-CF3F-224B-A446-C87991A72A29}"/>
              </a:ext>
            </a:extLst>
          </p:cNvPr>
          <p:cNvSpPr txBox="1"/>
          <p:nvPr/>
        </p:nvSpPr>
        <p:spPr>
          <a:xfrm>
            <a:off x="11427738" y="6540698"/>
            <a:ext cx="5710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/>
              <a:t>"</a:t>
            </a:r>
            <a:r>
              <a:rPr lang="de-DE" sz="900">
                <a:hlinkClick r:id="rId4" tooltip="http://commons.wikimedia.org/wiki/File:Emoji_u1f44e.svg"/>
              </a:rPr>
              <a:t>Dieses Foto</a:t>
            </a:r>
            <a:r>
              <a:rPr lang="de-DE" sz="900"/>
              <a:t>" von Unbekannter Autor ist lizenziert gemäß </a:t>
            </a:r>
            <a:r>
              <a:rPr lang="de-DE" sz="900">
                <a:hlinkClick r:id="rId5" tooltip="https://creativecommons.org/licenses/by-sa/3.0/"/>
              </a:rPr>
              <a:t>CC BY-SA</a:t>
            </a:r>
            <a:endParaRPr lang="de-DE" sz="900"/>
          </a:p>
        </p:txBody>
      </p:sp>
      <p:pic>
        <p:nvPicPr>
          <p:cNvPr id="23" name="Grafik 22" descr="File:Emoji u1f44d.svg - Wikimedia Commons">
            <a:extLst>
              <a:ext uri="{FF2B5EF4-FFF2-40B4-BE49-F238E27FC236}">
                <a16:creationId xmlns:a16="http://schemas.microsoft.com/office/drawing/2014/main" id="{788C8B8B-85C6-144A-9049-D06EB8DDE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30624" y="5215102"/>
            <a:ext cx="1141248" cy="1141248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F30F8570-254C-7A4B-9BBB-909DDC7C433F}"/>
              </a:ext>
            </a:extLst>
          </p:cNvPr>
          <p:cNvSpPr/>
          <p:nvPr/>
        </p:nvSpPr>
        <p:spPr>
          <a:xfrm>
            <a:off x="5633545" y="1204122"/>
            <a:ext cx="4803227" cy="2578847"/>
          </a:xfrm>
          <a:prstGeom prst="rect">
            <a:avLst/>
          </a:prstGeom>
          <a:solidFill>
            <a:srgbClr val="FFFF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EDB73E3-018B-0A44-826A-B1DF7EFA486E}"/>
              </a:ext>
            </a:extLst>
          </p:cNvPr>
          <p:cNvSpPr/>
          <p:nvPr/>
        </p:nvSpPr>
        <p:spPr>
          <a:xfrm>
            <a:off x="6411311" y="3871130"/>
            <a:ext cx="4025462" cy="2333016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DFCFCA6-9FE5-9D42-8053-D3107600BA65}"/>
              </a:ext>
            </a:extLst>
          </p:cNvPr>
          <p:cNvSpPr/>
          <p:nvPr/>
        </p:nvSpPr>
        <p:spPr>
          <a:xfrm>
            <a:off x="4368250" y="4568796"/>
            <a:ext cx="1727750" cy="2047952"/>
          </a:xfrm>
          <a:prstGeom prst="rect">
            <a:avLst/>
          </a:prstGeom>
          <a:solidFill>
            <a:srgbClr val="92D05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FE003ACB-8112-8B42-9222-66F1FD0FBDED}"/>
              </a:ext>
            </a:extLst>
          </p:cNvPr>
          <p:cNvSpPr/>
          <p:nvPr/>
        </p:nvSpPr>
        <p:spPr>
          <a:xfrm>
            <a:off x="459618" y="1200644"/>
            <a:ext cx="3562128" cy="4884846"/>
          </a:xfrm>
          <a:prstGeom prst="rect">
            <a:avLst/>
          </a:prstGeom>
          <a:solidFill>
            <a:srgbClr val="00B0F0">
              <a:alpha val="38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082253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981203" y="203931"/>
            <a:ext cx="8229599" cy="701731"/>
          </a:xfrm>
        </p:spPr>
        <p:txBody>
          <a:bodyPr>
            <a:spAutoFit/>
          </a:bodyPr>
          <a:lstStyle/>
          <a:p>
            <a:r>
              <a:rPr lang="en-US" noProof="1"/>
              <a:t>Any 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 bwMode="auto">
          <a:xfrm>
            <a:off x="1981199" y="2075563"/>
            <a:ext cx="8229600" cy="923330"/>
          </a:xfrm>
        </p:spPr>
        <p:txBody>
          <a:bodyPr>
            <a:spAutoFit/>
          </a:bodyPr>
          <a:lstStyle/>
          <a:p>
            <a:r>
              <a:rPr lang="en-US" noProof="1"/>
              <a:t>Questions &amp; Answers</a:t>
            </a:r>
          </a:p>
        </p:txBody>
      </p:sp>
      <p:pic>
        <p:nvPicPr>
          <p:cNvPr id="6" name="Bildplatzhalter 5" descr="Questions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t="29958" b="29958"/>
          <a:stretch>
            <a:fillRect/>
          </a:stretch>
        </p:blipFill>
        <p:spPr bwMode="auto"/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76D8E909-938B-47AE-BA6E-C31282E5C101}" type="slidenum">
              <a:rPr lang="de-DE" smtClean="0"/>
              <a:pPr/>
              <a:t>84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r>
              <a:rPr lang="en-US"/>
              <a:t>To edit footnote click on Insert / Header &amp; Footer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32357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981203" y="203931"/>
            <a:ext cx="8229599" cy="701731"/>
          </a:xfrm>
        </p:spPr>
        <p:txBody>
          <a:bodyPr>
            <a:spAutoFit/>
          </a:bodyPr>
          <a:lstStyle/>
          <a:p>
            <a:r>
              <a:rPr lang="en-US" noProof="1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 bwMode="auto">
          <a:xfrm>
            <a:off x="7566027" y="2348806"/>
            <a:ext cx="2644775" cy="674031"/>
          </a:xfrm>
        </p:spPr>
        <p:txBody>
          <a:bodyPr>
            <a:spAutoFit/>
          </a:bodyPr>
          <a:lstStyle/>
          <a:p>
            <a:r>
              <a:rPr lang="en-US" noProof="1"/>
              <a:t>NobleProg</a:t>
            </a:r>
          </a:p>
          <a:p>
            <a:r>
              <a:rPr lang="en-US" b="0" noProof="1"/>
              <a:t>Andreas Maier</a:t>
            </a:r>
            <a:br>
              <a:rPr lang="en-US" b="0" noProof="1"/>
            </a:br>
            <a:endParaRPr lang="en-US" b="0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 bwMode="auto"/>
        <p:txBody>
          <a:bodyPr/>
          <a:lstStyle/>
          <a:p>
            <a:r>
              <a:rPr lang="en-US" noProof="1"/>
              <a:t>Contact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 bwMode="auto">
          <a:xfrm>
            <a:off x="7566027" y="4786324"/>
            <a:ext cx="2644775" cy="313932"/>
          </a:xfrm>
        </p:spPr>
        <p:txBody>
          <a:bodyPr>
            <a:spAutoFit/>
          </a:bodyPr>
          <a:lstStyle/>
          <a:p>
            <a:r>
              <a:rPr lang="en-US" noProof="1">
                <a:hlinkClick r:id="rId3"/>
              </a:rPr>
              <a:t>www.nobleprog.co.uk</a:t>
            </a:r>
          </a:p>
        </p:txBody>
      </p:sp>
      <p:pic>
        <p:nvPicPr>
          <p:cNvPr id="12" name="Bildplatzhalter 11" descr="Contact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t="13845" b="13845"/>
          <a:stretch>
            <a:fillRect/>
          </a:stretch>
        </p:blipFill>
        <p:spPr bwMode="auto"/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fld id="{76D8E909-938B-47AE-BA6E-C31282E5C101}" type="slidenum">
              <a:rPr lang="de-DE" smtClean="0"/>
              <a:pPr/>
              <a:t>85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r>
              <a:rPr lang="en-US"/>
              <a:t>To edit footnote click on Insert / Header &amp; Footer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28364F4-15C2-824B-8E74-F5A076C9D5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86300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FAA9FFA-989D-2C40-A7E2-64CCB56C1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0"/>
          <a:stretch/>
        </p:blipFill>
        <p:spPr>
          <a:xfrm>
            <a:off x="0" y="10"/>
            <a:ext cx="12192000" cy="4225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noProof="1">
              <a:solidFill>
                <a:srgbClr val="00000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noProof="1">
              <a:solidFill>
                <a:srgbClr val="000000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noProof="1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805661" y="6223702"/>
            <a:ext cx="658475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100" kern="1200">
                <a:solidFill>
                  <a:srgbClr val="898989"/>
                </a:solidFill>
                <a:latin typeface="Calibri" panose="020F0502020204030204"/>
                <a:ea typeface="+mn-ea"/>
                <a:cs typeface="+mn-cs"/>
              </a:rPr>
              <a:t>To edit footnote click on Insert / Header &amp; Footer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76D8E909-938B-47AE-BA6E-C31282E5C101}" type="slidenum">
              <a:rPr lang="en-US" sz="1100">
                <a:solidFill>
                  <a:srgbClr val="898989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100">
              <a:solidFill>
                <a:srgbClr val="898989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385722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</Words>
  <Application>Microsoft Macintosh PowerPoint</Application>
  <PresentationFormat>Breitbild</PresentationFormat>
  <Paragraphs>600</Paragraphs>
  <Slides>85</Slides>
  <Notes>85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1" baseType="lpstr">
      <vt:lpstr>Arial</vt:lpstr>
      <vt:lpstr>Arial</vt:lpstr>
      <vt:lpstr>Calibri</vt:lpstr>
      <vt:lpstr>Calibri Light</vt:lpstr>
      <vt:lpstr>Wingdings</vt:lpstr>
      <vt:lpstr>Office</vt:lpstr>
      <vt:lpstr>Building Microservices</vt:lpstr>
      <vt:lpstr>About NobleProg</vt:lpstr>
      <vt:lpstr>About Your Trainer</vt:lpstr>
      <vt:lpstr>Housekeeping</vt:lpstr>
      <vt:lpstr>Course Details</vt:lpstr>
      <vt:lpstr>Agenda</vt:lpstr>
      <vt:lpstr>Software Architecture and Microservices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 release is not for free.</vt:lpstr>
      <vt:lpstr>Monolith</vt:lpstr>
      <vt:lpstr>PowerPoint-Präsentation</vt:lpstr>
      <vt:lpstr> Which monolith did you meet?   What qualities did these have?</vt:lpstr>
      <vt:lpstr> </vt:lpstr>
      <vt:lpstr>Elements of Architecture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Spring Cloud</vt:lpstr>
      <vt:lpstr>Netflix OSS Components</vt:lpstr>
      <vt:lpstr>IDEs and Tools</vt:lpstr>
      <vt:lpstr> </vt:lpstr>
      <vt:lpstr> </vt:lpstr>
      <vt:lpstr> </vt:lpstr>
      <vt:lpstr> </vt:lpstr>
      <vt:lpstr>McIlroy founder of pipe | in unix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 Patterns</dc:title>
  <dc:creator>Andreas Maier</dc:creator>
  <cp:lastModifiedBy>Andreas Maier</cp:lastModifiedBy>
  <cp:revision>25</cp:revision>
  <dcterms:created xsi:type="dcterms:W3CDTF">2019-09-16T12:27:53Z</dcterms:created>
  <dcterms:modified xsi:type="dcterms:W3CDTF">2019-10-20T12:37:28Z</dcterms:modified>
</cp:coreProperties>
</file>